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9" r:id="rId26"/>
    <p:sldId id="470" r:id="rId27"/>
    <p:sldId id="471" r:id="rId28"/>
    <p:sldId id="472" r:id="rId29"/>
    <p:sldId id="473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302" r:id="rId46"/>
    <p:sldId id="444" r:id="rId47"/>
    <p:sldId id="446" r:id="rId48"/>
    <p:sldId id="445" r:id="rId49"/>
    <p:sldId id="447" r:id="rId50"/>
    <p:sldId id="448" r:id="rId51"/>
    <p:sldId id="296" r:id="rId52"/>
    <p:sldId id="301" r:id="rId53"/>
    <p:sldId id="297" r:id="rId54"/>
    <p:sldId id="298" r:id="rId55"/>
    <p:sldId id="309" r:id="rId56"/>
    <p:sldId id="308" r:id="rId57"/>
    <p:sldId id="321" r:id="rId58"/>
    <p:sldId id="319" r:id="rId59"/>
    <p:sldId id="320" r:id="rId60"/>
    <p:sldId id="322" r:id="rId61"/>
    <p:sldId id="323" r:id="rId62"/>
    <p:sldId id="324" r:id="rId63"/>
    <p:sldId id="325" r:id="rId64"/>
    <p:sldId id="497" r:id="rId65"/>
    <p:sldId id="326" r:id="rId66"/>
    <p:sldId id="474" r:id="rId67"/>
    <p:sldId id="498" r:id="rId68"/>
    <p:sldId id="327" r:id="rId69"/>
    <p:sldId id="509" r:id="rId70"/>
    <p:sldId id="442" r:id="rId71"/>
    <p:sldId id="443" r:id="rId72"/>
    <p:sldId id="499" r:id="rId73"/>
    <p:sldId id="500" r:id="rId74"/>
    <p:sldId id="507" r:id="rId75"/>
    <p:sldId id="505" r:id="rId76"/>
    <p:sldId id="501" r:id="rId77"/>
    <p:sldId id="502" r:id="rId78"/>
    <p:sldId id="508" r:id="rId79"/>
    <p:sldId id="506" r:id="rId80"/>
    <p:sldId id="503" r:id="rId81"/>
    <p:sldId id="504" r:id="rId82"/>
    <p:sldId id="513" r:id="rId83"/>
    <p:sldId id="538" r:id="rId84"/>
    <p:sldId id="511" r:id="rId85"/>
    <p:sldId id="514" r:id="rId86"/>
    <p:sldId id="516" r:id="rId87"/>
    <p:sldId id="517" r:id="rId88"/>
    <p:sldId id="518" r:id="rId89"/>
    <p:sldId id="539" r:id="rId90"/>
    <p:sldId id="540" r:id="rId91"/>
    <p:sldId id="520" r:id="rId92"/>
    <p:sldId id="541" r:id="rId93"/>
    <p:sldId id="542" r:id="rId94"/>
    <p:sldId id="525" r:id="rId95"/>
    <p:sldId id="534" r:id="rId96"/>
    <p:sldId id="526" r:id="rId97"/>
    <p:sldId id="527" r:id="rId98"/>
    <p:sldId id="528" r:id="rId99"/>
    <p:sldId id="543" r:id="rId100"/>
    <p:sldId id="529" r:id="rId101"/>
    <p:sldId id="530" r:id="rId102"/>
    <p:sldId id="532" r:id="rId103"/>
    <p:sldId id="533" r:id="rId104"/>
    <p:sldId id="330" r:id="rId105"/>
    <p:sldId id="544" r:id="rId106"/>
    <p:sldId id="546" r:id="rId107"/>
    <p:sldId id="545" r:id="rId108"/>
    <p:sldId id="478" r:id="rId109"/>
    <p:sldId id="537" r:id="rId110"/>
    <p:sldId id="358" r:id="rId111"/>
    <p:sldId id="354" r:id="rId112"/>
    <p:sldId id="357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6" r:id="rId127"/>
    <p:sldId id="375" r:id="rId128"/>
    <p:sldId id="374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440" r:id="rId141"/>
    <p:sldId id="434" r:id="rId142"/>
    <p:sldId id="435" r:id="rId143"/>
    <p:sldId id="436" r:id="rId144"/>
    <p:sldId id="437" r:id="rId145"/>
    <p:sldId id="438" r:id="rId146"/>
    <p:sldId id="441" r:id="rId147"/>
    <p:sldId id="439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  <p:sldId id="427" r:id="rId162"/>
    <p:sldId id="433" r:id="rId163"/>
    <p:sldId id="428" r:id="rId164"/>
    <p:sldId id="429" r:id="rId165"/>
    <p:sldId id="430" r:id="rId166"/>
    <p:sldId id="431" r:id="rId167"/>
    <p:sldId id="432" r:id="rId168"/>
    <p:sldId id="300" r:id="rId169"/>
  </p:sldIdLst>
  <p:sldSz cx="9144000" cy="6858000" type="screen4x3"/>
  <p:notesSz cx="6858000" cy="9144000"/>
  <p:embeddedFontLst>
    <p:embeddedFont>
      <p:font typeface="Matura MT Script Capitals" panose="03020802060602070202" pitchFamily="66" charset="0"/>
      <p:regular r:id="rId171"/>
    </p:embeddedFont>
    <p:embeddedFont>
      <p:font typeface="Marcellus" panose="020B0604020202020204" charset="0"/>
      <p:regular r:id="rId172"/>
    </p:embeddedFont>
    <p:embeddedFont>
      <p:font typeface="Calibri" panose="020F0502020204030204" pitchFamily="34" charset="0"/>
      <p:regular r:id="rId173"/>
      <p:bold r:id="rId174"/>
      <p:italic r:id="rId175"/>
      <p:boldItalic r:id="rId176"/>
    </p:embeddedFont>
    <p:embeddedFont>
      <p:font typeface="Fira Sans" panose="020B0604020202020204" charset="0"/>
      <p:regular r:id="rId177"/>
      <p:bold r:id="rId178"/>
      <p:italic r:id="rId179"/>
      <p:boldItalic r:id="rId180"/>
    </p:embeddedFont>
    <p:embeddedFont>
      <p:font typeface="Cambria Math" panose="02040503050406030204" pitchFamily="18" charset="0"/>
      <p:regular r:id="rId181"/>
    </p:embeddedFont>
    <p:embeddedFont>
      <p:font typeface="Georgia" panose="02040502050405020303" pitchFamily="18" charset="0"/>
      <p:regular r:id="rId182"/>
      <p:bold r:id="rId183"/>
      <p:italic r:id="rId184"/>
      <p:boldItalic r:id="rId1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9" roundtripDataSignature="AMtx7mi+Va9nyG3wRVfGq3RblIefrATA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362B229-3FED-4026-8406-B81C52CA36E7}">
  <a:tblStyle styleId="{0362B229-3FED-4026-8406-B81C52CA36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5.fntdata"/><Relationship Id="rId170" Type="http://schemas.openxmlformats.org/officeDocument/2006/relationships/notesMaster" Target="notesMasters/notesMaster1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1.fntdata"/><Relationship Id="rId176" Type="http://schemas.openxmlformats.org/officeDocument/2006/relationships/font" Target="fonts/font6.fntdata"/><Relationship Id="rId20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7.fntdata"/><Relationship Id="rId172" Type="http://schemas.openxmlformats.org/officeDocument/2006/relationships/font" Target="fonts/font2.fntdata"/><Relationship Id="rId20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3.fntdata"/><Relationship Id="rId199" Type="http://customschemas.google.com/relationships/presentationmetadata" Target="metadata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4.fntdata"/><Relationship Id="rId179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406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820d402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20820d402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20820d402a7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820d402a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0820d402a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0820d402a7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820d402a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0820d402a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20820d402a7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820d402a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0820d402a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0820d402a7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820d402a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0820d402a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20820d402a7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820d402a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0820d402a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0820d402a7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820d402a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0820d402a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20820d402a7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820d402a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0820d402a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20820d402a7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820d402a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0820d402a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0820d402a7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820d402a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20820d402a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0820d402a7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820d402a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0820d402a7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0820d402a7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820d402a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0820d402a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0820d402a7_0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820d402a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20820d402a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20820d402a7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820d402a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0820d402a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20820d402a7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820d402a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0820d402a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20820d402a7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0820d402a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0820d402a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g20820d402a7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820d402a7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20820d402a7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20820d402a7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8ef626a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208ef626a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8ef626a3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208ef626a3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820d402a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0820d402a7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20820d402a7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820d402a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0820d402a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0820d402a7_0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820d402a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20820d402a7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20820d402a7_0_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820d402a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0820d402a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20820d402a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820d402a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820d402a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20820d402a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820d402a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0820d402a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0820d402a7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820d402a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0820d402a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20820d402a7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820d402a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0820d402a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0820d402a7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820d402a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0820d402a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0820d402a7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820d402a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20820d402a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0820d402a7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820d402a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0820d402a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0820d402a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8ef626a3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08ef626a3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208ef626a38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820d402a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0820d402a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20820d402a7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8ef626a3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g208ef626a3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8ef626a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8ef626a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08ef626a38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8ef626a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208ef626a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820d402a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0820d402a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20820d402a7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820d402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0820d402a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20820d402a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820d402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0820d402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20820d402a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820d402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0820d402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20820d402a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820d402a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0820d402a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20820d402a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1-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728983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4427"/>
              </a:buClr>
              <a:buSzPts val="1400"/>
              <a:buFont typeface="Times New Roman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681575" y="1606006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2"/>
          </p:nvPr>
        </p:nvSpPr>
        <p:spPr>
          <a:xfrm>
            <a:off x="803704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3"/>
          </p:nvPr>
        </p:nvSpPr>
        <p:spPr>
          <a:xfrm>
            <a:off x="4803013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4"/>
          </p:nvPr>
        </p:nvSpPr>
        <p:spPr>
          <a:xfrm>
            <a:off x="4803013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/>
        </p:nvSpPr>
        <p:spPr>
          <a:xfrm>
            <a:off x="1148443" y="294320"/>
            <a:ext cx="6847115" cy="7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2"/>
          <p:cNvSpPr txBox="1"/>
          <p:nvPr/>
        </p:nvSpPr>
        <p:spPr>
          <a:xfrm>
            <a:off x="324390" y="6373654"/>
            <a:ext cx="14559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2/10/2023</a:t>
            </a:r>
            <a:endParaRPr sz="1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22"/>
          <p:cNvSpPr txBox="1"/>
          <p:nvPr/>
        </p:nvSpPr>
        <p:spPr>
          <a:xfrm>
            <a:off x="8240198" y="6347051"/>
            <a:ext cx="6014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3;p22"/>
          <p:cNvCxnSpPr/>
          <p:nvPr/>
        </p:nvCxnSpPr>
        <p:spPr>
          <a:xfrm>
            <a:off x="173929" y="524443"/>
            <a:ext cx="15020" cy="587387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4;p22"/>
          <p:cNvCxnSpPr/>
          <p:nvPr/>
        </p:nvCxnSpPr>
        <p:spPr>
          <a:xfrm>
            <a:off x="8958782" y="135448"/>
            <a:ext cx="14374" cy="610095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5;p22"/>
          <p:cNvCxnSpPr/>
          <p:nvPr/>
        </p:nvCxnSpPr>
        <p:spPr>
          <a:xfrm>
            <a:off x="429274" y="135448"/>
            <a:ext cx="853669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22"/>
          <p:cNvCxnSpPr/>
          <p:nvPr/>
        </p:nvCxnSpPr>
        <p:spPr>
          <a:xfrm rot="-5400000" flipH="1">
            <a:off x="162549" y="6424715"/>
            <a:ext cx="293100" cy="240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22"/>
          <p:cNvCxnSpPr/>
          <p:nvPr/>
        </p:nvCxnSpPr>
        <p:spPr>
          <a:xfrm rot="5400000">
            <a:off x="8611957" y="6330007"/>
            <a:ext cx="454800" cy="2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" name="Google Shape;18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4" y="135448"/>
            <a:ext cx="425219" cy="67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9588" y="135448"/>
            <a:ext cx="153343" cy="5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2" descr="A close up of a sig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321645" y="6043825"/>
            <a:ext cx="651512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2" descr="A picture containing drawing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54" y="6214968"/>
            <a:ext cx="1991676" cy="66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4987623" y="3550281"/>
            <a:ext cx="385984" cy="62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5093663" y="3283949"/>
            <a:ext cx="173904" cy="62820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755576" y="66611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Marcellus"/>
              <a:buNone/>
            </a:pPr>
            <a: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Number Theory </a:t>
            </a:r>
            <a:b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/>
            </a:r>
            <a:b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/>
            </a:r>
            <a:b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endParaRPr sz="5400">
              <a:solidFill>
                <a:srgbClr val="C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1115616" y="3676315"/>
            <a:ext cx="773433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Ms. Swati Mali</a:t>
            </a:r>
            <a:endParaRPr sz="200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/>
              <a:t>swatimali@somaiya.edu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Assistant Professor,  Department of Computer Engineering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K. J. Somaiya College of Engineering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Somaiya Vidyavihar University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" y="2220"/>
            <a:ext cx="425219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3" y="0"/>
            <a:ext cx="157258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930" y="2219"/>
            <a:ext cx="1991676" cy="66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820d402a7_0_3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Divisibility </a:t>
            </a:r>
            <a:endParaRPr dirty="0"/>
          </a:p>
        </p:txBody>
      </p:sp>
      <p:sp>
        <p:nvSpPr>
          <p:cNvPr id="171" name="Google Shape;171;g20820d402a7_0_3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Depends on if r=0 in the division relation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 err="1">
                <a:latin typeface="Calibri"/>
                <a:ea typeface="Calibri"/>
                <a:cs typeface="Calibri"/>
                <a:sym typeface="Calibri"/>
              </a:rPr>
              <a:t>a|n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if a is divisible by 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a∤ n otherwise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72" name="Google Shape;172;g20820d402a7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424" y="3459146"/>
            <a:ext cx="9144001" cy="28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</a:t>
            </a:r>
            <a:r>
              <a:rPr lang="en-US" dirty="0" smtClean="0"/>
              <a:t>Miller-Rabin test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IN" dirty="0" smtClean="0"/>
              <a:t>Example : if the </a:t>
            </a:r>
            <a:r>
              <a:rPr lang="en-US" dirty="0" smtClean="0"/>
              <a:t>number </a:t>
            </a:r>
            <a:r>
              <a:rPr lang="en-US" dirty="0"/>
              <a:t>561 pass the Miller-Rabin test</a:t>
            </a:r>
            <a:r>
              <a:rPr lang="en-US" dirty="0" smtClean="0"/>
              <a:t>?</a:t>
            </a:r>
          </a:p>
          <a:p>
            <a:pPr marL="50800" indent="0">
              <a:buNone/>
            </a:pPr>
            <a:r>
              <a:rPr lang="en-US" dirty="0" smtClean="0"/>
              <a:t>Solution: Assume base =2.</a:t>
            </a:r>
          </a:p>
          <a:p>
            <a:pPr marL="50800" indent="0">
              <a:buNone/>
            </a:pPr>
            <a:r>
              <a:rPr lang="en-US" dirty="0" smtClean="0"/>
              <a:t>As per Miller-Rabin </a:t>
            </a:r>
            <a:r>
              <a:rPr lang="en-US" dirty="0"/>
              <a:t>test </a:t>
            </a:r>
            <a:r>
              <a:rPr lang="en-US" dirty="0" smtClean="0"/>
              <a:t>, express  </a:t>
            </a:r>
            <a:r>
              <a:rPr lang="en-US" dirty="0"/>
              <a:t>n − 1 as the product of an odd number m and a power of </a:t>
            </a:r>
            <a:r>
              <a:rPr lang="en-US" dirty="0" smtClean="0"/>
              <a:t> 2 that satisfies:</a:t>
            </a:r>
            <a:endParaRPr lang="en-US" dirty="0"/>
          </a:p>
          <a:p>
            <a:pPr marL="533400" lvl="1" indent="0" algn="ctr">
              <a:buNone/>
            </a:pPr>
            <a:r>
              <a:rPr lang="en-IN" dirty="0"/>
              <a:t>n − 1 = m × 2</a:t>
            </a:r>
            <a:r>
              <a:rPr lang="en-IN" baseline="30000" dirty="0"/>
              <a:t>k</a:t>
            </a:r>
            <a:r>
              <a:rPr lang="en-IN" dirty="0"/>
              <a:t> </a:t>
            </a:r>
          </a:p>
          <a:p>
            <a:pPr marL="50800" indent="0">
              <a:buNone/>
            </a:pPr>
            <a:r>
              <a:rPr lang="en-US" dirty="0" smtClean="0"/>
              <a:t>So, let </a:t>
            </a:r>
            <a:r>
              <a:rPr lang="en-US" dirty="0"/>
              <a:t>561 − 1 = 35 × 2</a:t>
            </a:r>
            <a:r>
              <a:rPr lang="en-US" baseline="30000" dirty="0"/>
              <a:t>4</a:t>
            </a:r>
            <a:r>
              <a:rPr lang="en-US" dirty="0"/>
              <a:t> , </a:t>
            </a:r>
            <a:endParaRPr lang="en-US" dirty="0" smtClean="0"/>
          </a:p>
          <a:p>
            <a:pPr marL="50800" indent="0">
              <a:buNone/>
            </a:pPr>
            <a:r>
              <a:rPr lang="en-US" dirty="0" err="1" smtClean="0"/>
              <a:t>i.e</a:t>
            </a:r>
            <a:r>
              <a:rPr lang="en-US" dirty="0" smtClean="0"/>
              <a:t> </a:t>
            </a:r>
            <a:r>
              <a:rPr lang="en-US" dirty="0"/>
              <a:t>m = 35, k = 4, and a = 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8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3" y="1940753"/>
            <a:ext cx="8313569" cy="39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1" y="1252330"/>
            <a:ext cx="83554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1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Rabin-Miller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Very reliable in practice with a few rounds.</a:t>
            </a:r>
          </a:p>
          <a:p>
            <a:pPr lvl="1"/>
            <a:r>
              <a:rPr lang="en-US" dirty="0"/>
              <a:t>Extremely fast for large n.</a:t>
            </a:r>
          </a:p>
          <a:p>
            <a:r>
              <a:rPr lang="en-US" b="1" dirty="0"/>
              <a:t>Weaknesses</a:t>
            </a:r>
          </a:p>
          <a:p>
            <a:pPr lvl="1"/>
            <a:r>
              <a:rPr lang="en-US" dirty="0"/>
              <a:t>Still probabilistic (error rate ~4⁻ᵏ for k rounds).</a:t>
            </a:r>
          </a:p>
          <a:p>
            <a:pPr lvl="1"/>
            <a:r>
              <a:rPr lang="en-US" dirty="0"/>
              <a:t>Slightly more complex than Fermat.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8001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</a:t>
            </a:r>
            <a:r>
              <a:rPr lang="en-US" dirty="0" smtClean="0"/>
              <a:t>primality testing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algorithms accept </a:t>
            </a:r>
            <a:r>
              <a:rPr lang="en-US" dirty="0"/>
              <a:t>an integer and always outputs a prime or a composite. </a:t>
            </a:r>
            <a:endParaRPr lang="en-US" dirty="0" smtClean="0"/>
          </a:p>
          <a:p>
            <a:r>
              <a:rPr lang="en-US" dirty="0" smtClean="0"/>
              <a:t>Until </a:t>
            </a:r>
            <a:r>
              <a:rPr lang="en-US" dirty="0"/>
              <a:t>recently, all deterministic algorithms were so inefficient at finding larger primes that they were considered infeasible. </a:t>
            </a:r>
            <a:endParaRPr lang="en-US" dirty="0" smtClean="0"/>
          </a:p>
          <a:p>
            <a:r>
              <a:rPr lang="en-US" dirty="0" smtClean="0"/>
              <a:t>But newer algorithm </a:t>
            </a:r>
            <a:r>
              <a:rPr lang="en-US" dirty="0"/>
              <a:t>looks more </a:t>
            </a:r>
            <a:r>
              <a:rPr lang="en-US" dirty="0" smtClean="0"/>
              <a:t>promising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IN" dirty="0"/>
              <a:t>Divisibility </a:t>
            </a:r>
            <a:r>
              <a:rPr lang="en-IN" dirty="0" smtClean="0"/>
              <a:t>Algorithm</a:t>
            </a:r>
          </a:p>
          <a:p>
            <a:pPr lvl="1"/>
            <a:r>
              <a:rPr lang="en-IN" dirty="0" smtClean="0"/>
              <a:t>AKS(Agrawal</a:t>
            </a:r>
            <a:r>
              <a:rPr lang="en-IN" dirty="0"/>
              <a:t>, </a:t>
            </a:r>
            <a:r>
              <a:rPr lang="en-IN" dirty="0" err="1"/>
              <a:t>Kayal</a:t>
            </a:r>
            <a:r>
              <a:rPr lang="en-IN" dirty="0"/>
              <a:t>, and </a:t>
            </a:r>
            <a:r>
              <a:rPr lang="en-IN" dirty="0" err="1"/>
              <a:t>Saxena</a:t>
            </a:r>
            <a:r>
              <a:rPr lang="en-IN" dirty="0"/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16144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AKS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The AKS algorithm is based on a generalization of </a:t>
                </a:r>
                <a:r>
                  <a:rPr lang="en-IN" b="1" dirty="0"/>
                  <a:t>Fermat’s Little Theorem</a:t>
                </a:r>
                <a:r>
                  <a:rPr lang="en-IN" dirty="0"/>
                  <a:t>:</a:t>
                </a:r>
              </a:p>
              <a:p>
                <a:r>
                  <a:rPr lang="en-IN" dirty="0"/>
                  <a:t>👉 If </a:t>
                </a:r>
                <a:r>
                  <a:rPr lang="en-IN" dirty="0" smtClean="0"/>
                  <a:t>p </a:t>
                </a:r>
                <a:r>
                  <a:rPr lang="en-IN" dirty="0"/>
                  <a:t>is prime, then for any integer </a:t>
                </a:r>
                <a:r>
                  <a:rPr lang="en-IN" dirty="0" smtClean="0"/>
                  <a:t>a:</a:t>
                </a:r>
                <a:endParaRPr lang="en-IN" dirty="0"/>
              </a:p>
              <a:p>
                <a:pPr marL="50800" indent="0" algn="ctr">
                  <a:buNone/>
                </a:pPr>
                <a:r>
                  <a:rPr lang="en-IN" dirty="0"/>
                  <a:t>(</a:t>
                </a:r>
                <a:r>
                  <a:rPr lang="en-IN" dirty="0" err="1" smtClean="0"/>
                  <a:t>a+b</a:t>
                </a:r>
                <a:r>
                  <a:rPr lang="en-IN" dirty="0" smtClean="0"/>
                  <a:t>)</a:t>
                </a:r>
                <a:r>
                  <a:rPr lang="en-IN" baseline="30000" dirty="0" smtClean="0"/>
                  <a:t>p </a:t>
                </a:r>
                <a:r>
                  <a:rPr lang="en-IN" dirty="0" smtClean="0"/>
                  <a:t>≡ </a:t>
                </a:r>
                <a:r>
                  <a:rPr lang="en-IN" dirty="0" err="1" smtClean="0"/>
                  <a:t>a</a:t>
                </a:r>
                <a:r>
                  <a:rPr lang="en-IN" baseline="30000" dirty="0" err="1" smtClean="0"/>
                  <a:t>p</a:t>
                </a:r>
                <a:r>
                  <a:rPr lang="en-IN" dirty="0" err="1" smtClean="0"/>
                  <a:t>+b</a:t>
                </a:r>
                <a:r>
                  <a:rPr lang="en-IN" baseline="30000" dirty="0" err="1" smtClean="0"/>
                  <a:t>p</a:t>
                </a:r>
                <a:r>
                  <a:rPr lang="en-IN" baseline="30000" dirty="0" smtClean="0"/>
                  <a:t>  </a:t>
                </a:r>
                <a:r>
                  <a:rPr lang="en-IN" dirty="0" smtClean="0"/>
                  <a:t>(mod p) </a:t>
                </a:r>
              </a:p>
              <a:p>
                <a:r>
                  <a:rPr lang="en-IN" dirty="0" smtClean="0"/>
                  <a:t>This </a:t>
                </a:r>
                <a:r>
                  <a:rPr lang="en-IN" dirty="0"/>
                  <a:t>is because all the binomial coefficients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r>
                              <a:rPr lang="en-IN" i="1" smtClean="0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/>
                  <a:t>are </a:t>
                </a:r>
                <a:r>
                  <a:rPr lang="en-IN" dirty="0"/>
                  <a:t>divisible by </a:t>
                </a:r>
                <a:r>
                  <a:rPr lang="en-IN" dirty="0" smtClean="0"/>
                  <a:t>p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741" r="-25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424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AKS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/>
              <a:t>Mathematical Basis</a:t>
            </a:r>
          </a:p>
          <a:p>
            <a:pPr lvl="1"/>
            <a:r>
              <a:rPr lang="en-IN" dirty="0"/>
              <a:t>If n is prime ⇔ (x + </a:t>
            </a:r>
            <a:r>
              <a:rPr lang="en-IN" dirty="0" smtClean="0"/>
              <a:t>a)</a:t>
            </a:r>
            <a:r>
              <a:rPr lang="en-IN" baseline="30000" dirty="0" smtClean="0"/>
              <a:t>n</a:t>
            </a:r>
            <a:r>
              <a:rPr lang="en-IN" dirty="0" smtClean="0"/>
              <a:t> </a:t>
            </a:r>
            <a:r>
              <a:rPr lang="en-IN" dirty="0"/>
              <a:t>≡ </a:t>
            </a:r>
            <a:r>
              <a:rPr lang="en-IN" dirty="0" err="1" smtClean="0"/>
              <a:t>x</a:t>
            </a:r>
            <a:r>
              <a:rPr lang="en-IN" baseline="30000" dirty="0" err="1" smtClean="0"/>
              <a:t>n</a:t>
            </a:r>
            <a:r>
              <a:rPr lang="en-IN" dirty="0" smtClean="0"/>
              <a:t> </a:t>
            </a:r>
            <a:r>
              <a:rPr lang="en-IN" dirty="0"/>
              <a:t>+ a (mod n) for all a coprime to n.</a:t>
            </a:r>
          </a:p>
          <a:p>
            <a:r>
              <a:rPr lang="en-IN" b="1" dirty="0"/>
              <a:t>Algorithm Outline</a:t>
            </a:r>
          </a:p>
          <a:p>
            <a:pPr lvl="1"/>
            <a:r>
              <a:rPr lang="en-IN" dirty="0"/>
              <a:t>Check if n is a perfect power</a:t>
            </a:r>
            <a:r>
              <a:rPr lang="en-IN" dirty="0" smtClean="0"/>
              <a:t>. </a:t>
            </a:r>
            <a:endParaRPr lang="en-IN" dirty="0"/>
          </a:p>
          <a:p>
            <a:pPr lvl="1"/>
            <a:r>
              <a:rPr lang="en-IN" dirty="0"/>
              <a:t>Find the smallest r such that </a:t>
            </a:r>
            <a:r>
              <a:rPr lang="en-IN" dirty="0" err="1"/>
              <a:t>ord_r</a:t>
            </a:r>
            <a:r>
              <a:rPr lang="en-IN" dirty="0"/>
              <a:t>(n) &gt; log²n.</a:t>
            </a:r>
          </a:p>
          <a:p>
            <a:pPr lvl="1"/>
            <a:r>
              <a:rPr lang="en-IN" dirty="0"/>
              <a:t>Check </a:t>
            </a:r>
            <a:r>
              <a:rPr lang="en-IN" dirty="0" err="1"/>
              <a:t>gcd</a:t>
            </a:r>
            <a:r>
              <a:rPr lang="en-IN" dirty="0"/>
              <a:t>(a, n) for a ≤ r — if &gt; 1 → composite.</a:t>
            </a:r>
          </a:p>
          <a:p>
            <a:pPr lvl="1"/>
            <a:r>
              <a:rPr lang="en-IN" dirty="0"/>
              <a:t>For a = 1 to ⌊√</a:t>
            </a:r>
            <a:r>
              <a:rPr lang="el-GR" dirty="0"/>
              <a:t>φ(</a:t>
            </a:r>
            <a:r>
              <a:rPr lang="en-IN" dirty="0"/>
              <a:t>r) log n⌋:</a:t>
            </a:r>
          </a:p>
          <a:p>
            <a:pPr lvl="2"/>
            <a:r>
              <a:rPr lang="en-IN" sz="2600" dirty="0"/>
              <a:t>Check if (x + </a:t>
            </a:r>
            <a:r>
              <a:rPr lang="en-IN" sz="2600" dirty="0" smtClean="0"/>
              <a:t>a)</a:t>
            </a:r>
            <a:r>
              <a:rPr lang="en-IN" sz="2600" baseline="30000" dirty="0" smtClean="0"/>
              <a:t>n</a:t>
            </a:r>
            <a:r>
              <a:rPr lang="en-IN" sz="2600" dirty="0" smtClean="0"/>
              <a:t> </a:t>
            </a:r>
            <a:r>
              <a:rPr lang="en-IN" sz="2600" dirty="0"/>
              <a:t>≡ </a:t>
            </a:r>
            <a:r>
              <a:rPr lang="en-IN" sz="2600" dirty="0" err="1" smtClean="0"/>
              <a:t>x</a:t>
            </a:r>
            <a:r>
              <a:rPr lang="en-IN" sz="2600" baseline="30000" dirty="0" err="1" smtClean="0"/>
              <a:t>n</a:t>
            </a:r>
            <a:r>
              <a:rPr lang="en-IN" sz="2600" dirty="0" smtClean="0"/>
              <a:t> </a:t>
            </a:r>
            <a:r>
              <a:rPr lang="en-IN" sz="2600" dirty="0"/>
              <a:t>+ a (mod </a:t>
            </a:r>
            <a:r>
              <a:rPr lang="en-IN" sz="2600" dirty="0" err="1" smtClean="0"/>
              <a:t>x</a:t>
            </a:r>
            <a:r>
              <a:rPr lang="en-IN" sz="2600" baseline="30000" dirty="0" err="1" smtClean="0"/>
              <a:t>r</a:t>
            </a:r>
            <a:r>
              <a:rPr lang="en-IN" sz="2600" dirty="0" smtClean="0"/>
              <a:t> </a:t>
            </a:r>
            <a:r>
              <a:rPr lang="en-IN" sz="2600" dirty="0"/>
              <a:t>− 1, n) fails.</a:t>
            </a:r>
          </a:p>
          <a:p>
            <a:pPr lvl="1"/>
            <a:r>
              <a:rPr lang="en-IN" dirty="0"/>
              <a:t>If all pass → prime.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 n </a:t>
            </a:r>
            <a:r>
              <a:rPr lang="en-US" dirty="0"/>
              <a:t>= 5, (</a:t>
            </a:r>
            <a:r>
              <a:rPr lang="en-US" dirty="0" smtClean="0"/>
              <a:t>x+1)</a:t>
            </a:r>
            <a:r>
              <a:rPr lang="en-US" baseline="30000" dirty="0" smtClean="0"/>
              <a:t>5</a:t>
            </a:r>
            <a:r>
              <a:rPr lang="en-US" dirty="0" smtClean="0"/>
              <a:t> </a:t>
            </a:r>
            <a:r>
              <a:rPr lang="en-US" dirty="0"/>
              <a:t>mod 5 = x⁵ + 1 → matches property → Prime.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9992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AKS Works?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565150" indent="-514350">
              <a:buFont typeface="+mj-lt"/>
              <a:buAutoNum type="arabicPeriod"/>
            </a:pPr>
            <a:r>
              <a:rPr lang="en-US" dirty="0"/>
              <a:t>Check if </a:t>
            </a:r>
            <a:r>
              <a:rPr lang="en-US" dirty="0" smtClean="0"/>
              <a:t>n </a:t>
            </a:r>
            <a:r>
              <a:rPr lang="en-US" dirty="0"/>
              <a:t>is a perfect power</a:t>
            </a:r>
            <a:br>
              <a:rPr lang="en-US" dirty="0"/>
            </a:br>
            <a:r>
              <a:rPr lang="en-US" dirty="0"/>
              <a:t>(like </a:t>
            </a:r>
            <a:r>
              <a:rPr lang="en-US" dirty="0" smtClean="0"/>
              <a:t>n=a</a:t>
            </a:r>
            <a:r>
              <a:rPr lang="en-US" baseline="30000" dirty="0" smtClean="0"/>
              <a:t>b</a:t>
            </a:r>
            <a:r>
              <a:rPr lang="en-US" dirty="0" smtClean="0"/>
              <a:t>, </a:t>
            </a:r>
            <a:r>
              <a:rPr lang="en-US" dirty="0"/>
              <a:t>with </a:t>
            </a:r>
            <a:r>
              <a:rPr lang="en-US" dirty="0" smtClean="0"/>
              <a:t>b&gt;1). </a:t>
            </a:r>
            <a:r>
              <a:rPr lang="en-US" dirty="0"/>
              <a:t>If </a:t>
            </a:r>
            <a:r>
              <a:rPr lang="en-US" dirty="0" smtClean="0"/>
              <a:t>yes,  then n </a:t>
            </a:r>
            <a:r>
              <a:rPr lang="en-US" dirty="0"/>
              <a:t>composite.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Find a suitable </a:t>
            </a:r>
            <a:r>
              <a:rPr lang="en-US" dirty="0" smtClean="0"/>
              <a:t>r </a:t>
            </a:r>
            <a:r>
              <a:rPr lang="en-US" dirty="0"/>
              <a:t>(a small number</a:t>
            </a:r>
            <a:r>
              <a:rPr lang="en-US" dirty="0" smtClean="0"/>
              <a:t>) such </a:t>
            </a:r>
            <a:r>
              <a:rPr lang="en-US" dirty="0"/>
              <a:t>that the </a:t>
            </a:r>
            <a:r>
              <a:rPr lang="en-US" u="sng" dirty="0"/>
              <a:t>order of </a:t>
            </a:r>
            <a:r>
              <a:rPr lang="en-US" u="sng" dirty="0" smtClean="0"/>
              <a:t>n </a:t>
            </a:r>
            <a:r>
              <a:rPr lang="en-US" u="sng" dirty="0"/>
              <a:t>mod </a:t>
            </a:r>
            <a:r>
              <a:rPr lang="en-US" u="sng" dirty="0" smtClean="0"/>
              <a:t>r </a:t>
            </a:r>
            <a:r>
              <a:rPr lang="en-US" dirty="0"/>
              <a:t>is large </a:t>
            </a:r>
            <a:r>
              <a:rPr lang="en-US" dirty="0" smtClean="0"/>
              <a:t>enough.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GCD </a:t>
            </a:r>
            <a:r>
              <a:rPr lang="en-US" dirty="0" smtClean="0"/>
              <a:t>condition for r such that,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all </a:t>
            </a:r>
            <a:r>
              <a:rPr lang="en-US" dirty="0" err="1"/>
              <a:t>a≤</a:t>
            </a:r>
            <a:r>
              <a:rPr lang="en-US" dirty="0" err="1" smtClean="0"/>
              <a:t>r</a:t>
            </a:r>
            <a:r>
              <a:rPr lang="en-US" dirty="0" smtClean="0"/>
              <a:t>, </a:t>
            </a:r>
            <a:r>
              <a:rPr lang="en-US" dirty="0"/>
              <a:t>compute </a:t>
            </a:r>
            <a:r>
              <a:rPr lang="en-US" dirty="0" err="1"/>
              <a:t>gcd</a:t>
            </a:r>
            <a:r>
              <a:rPr lang="en-US" dirty="0"/>
              <a:t>⁡(</a:t>
            </a:r>
            <a:r>
              <a:rPr lang="en-US" dirty="0" err="1" smtClean="0"/>
              <a:t>a,n</a:t>
            </a:r>
            <a:r>
              <a:rPr lang="en-US" dirty="0"/>
              <a:t>)</a:t>
            </a:r>
          </a:p>
          <a:p>
            <a:pPr marL="508000" lvl="1" indent="0">
              <a:buNone/>
            </a:pPr>
            <a:r>
              <a:rPr lang="en-US" dirty="0" smtClean="0"/>
              <a:t> If </a:t>
            </a:r>
            <a:r>
              <a:rPr lang="en-US" dirty="0"/>
              <a:t>any nontrivial divisor </a:t>
            </a:r>
            <a:r>
              <a:rPr lang="en-US" dirty="0" smtClean="0"/>
              <a:t>found, n is </a:t>
            </a:r>
            <a:r>
              <a:rPr lang="en-US" dirty="0"/>
              <a:t>composite</a:t>
            </a:r>
            <a:r>
              <a:rPr lang="en-US" dirty="0" smtClean="0"/>
              <a:t>.</a:t>
            </a:r>
          </a:p>
          <a:p>
            <a:pPr marL="50800" indent="0">
              <a:buNone/>
            </a:pPr>
            <a:r>
              <a:rPr lang="en-US" dirty="0" smtClean="0"/>
              <a:t>4. </a:t>
            </a:r>
            <a:r>
              <a:rPr lang="en-IN" dirty="0"/>
              <a:t>Main Congruence </a:t>
            </a:r>
            <a:r>
              <a:rPr lang="en-IN" dirty="0" smtClean="0"/>
              <a:t>Test</a:t>
            </a:r>
          </a:p>
          <a:p>
            <a:pPr marL="508000" lvl="1" indent="0"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>Verify for several </a:t>
            </a:r>
            <a:r>
              <a:rPr lang="en-IN" dirty="0" smtClean="0"/>
              <a:t>a, up </a:t>
            </a:r>
            <a:r>
              <a:rPr lang="en-IN" dirty="0"/>
              <a:t>to </a:t>
            </a:r>
            <a:r>
              <a:rPr lang="en-IN" dirty="0" smtClean="0"/>
              <a:t>(</a:t>
            </a:r>
            <a:r>
              <a:rPr lang="en-IN" dirty="0" smtClean="0">
                <a:latin typeface="Matura MT Script Capitals"/>
              </a:rPr>
              <a:t>√</a:t>
            </a:r>
            <a:r>
              <a:rPr lang="el-GR" dirty="0" smtClean="0"/>
              <a:t>ϕ(</a:t>
            </a:r>
            <a:r>
              <a:rPr lang="en-IN" dirty="0"/>
              <a:t>r)</a:t>
            </a:r>
            <a:r>
              <a:rPr lang="en-IN" dirty="0" err="1"/>
              <a:t>log⁡</a:t>
            </a:r>
            <a:r>
              <a:rPr lang="en-IN" dirty="0" err="1" smtClean="0"/>
              <a:t>n</a:t>
            </a:r>
            <a:r>
              <a:rPr lang="en-IN" dirty="0" smtClean="0"/>
              <a:t>) :</a:t>
            </a:r>
            <a:endParaRPr lang="en-IN" dirty="0"/>
          </a:p>
          <a:p>
            <a:pPr marL="508000" lvl="1" indent="0">
              <a:buNone/>
            </a:pPr>
            <a:r>
              <a:rPr lang="en-IN" dirty="0" smtClean="0"/>
              <a:t>	(</a:t>
            </a:r>
            <a:r>
              <a:rPr lang="en-IN" dirty="0" err="1" smtClean="0"/>
              <a:t>X+a</a:t>
            </a:r>
            <a:r>
              <a:rPr lang="en-IN" dirty="0" smtClean="0"/>
              <a:t>)</a:t>
            </a:r>
            <a:r>
              <a:rPr lang="en-IN" baseline="30000" dirty="0" smtClean="0"/>
              <a:t>n </a:t>
            </a:r>
            <a:r>
              <a:rPr lang="en-IN" dirty="0" smtClean="0"/>
              <a:t>≡</a:t>
            </a:r>
            <a:r>
              <a:rPr lang="en-IN" dirty="0" err="1" smtClean="0"/>
              <a:t>X</a:t>
            </a:r>
            <a:r>
              <a:rPr lang="en-IN" baseline="30000" dirty="0" err="1" smtClean="0"/>
              <a:t>n</a:t>
            </a:r>
            <a:r>
              <a:rPr lang="en-IN" baseline="30000" dirty="0" smtClean="0"/>
              <a:t> </a:t>
            </a:r>
            <a:r>
              <a:rPr lang="en-IN" dirty="0" smtClean="0"/>
              <a:t>+ a (</a:t>
            </a:r>
            <a:r>
              <a:rPr lang="en-IN" dirty="0"/>
              <a:t>mod(X</a:t>
            </a:r>
            <a:r>
              <a:rPr lang="en-IN" baseline="30000" dirty="0"/>
              <a:t>r</a:t>
            </a:r>
            <a:r>
              <a:rPr lang="en-IN" dirty="0"/>
              <a:t>−1), n</a:t>
            </a:r>
            <a:r>
              <a:rPr lang="en-IN" dirty="0" smtClean="0"/>
              <a:t>) </a:t>
            </a:r>
          </a:p>
          <a:p>
            <a:pPr marL="508000" lvl="1" indent="0">
              <a:buNone/>
            </a:pPr>
            <a:r>
              <a:rPr lang="en-IN" dirty="0" smtClean="0"/>
              <a:t>If </a:t>
            </a:r>
            <a:r>
              <a:rPr lang="en-IN" dirty="0"/>
              <a:t>this holds for all tested </a:t>
            </a:r>
            <a:r>
              <a:rPr lang="en-IN" dirty="0" smtClean="0"/>
              <a:t>a, then n </a:t>
            </a:r>
            <a:r>
              <a:rPr lang="en-IN" dirty="0"/>
              <a:t>is </a:t>
            </a:r>
            <a:r>
              <a:rPr lang="en-IN" b="1" dirty="0"/>
              <a:t>prime</a:t>
            </a:r>
            <a:r>
              <a:rPr lang="en-IN" dirty="0"/>
              <a:t>.</a:t>
            </a:r>
          </a:p>
          <a:p>
            <a:pPr marL="508000" lvl="1" indent="0">
              <a:buNone/>
            </a:pPr>
            <a:r>
              <a:rPr lang="en-IN" dirty="0"/>
              <a:t>If not</a:t>
            </a:r>
            <a:r>
              <a:rPr lang="en-IN" dirty="0" smtClean="0"/>
              <a:t>, n is </a:t>
            </a:r>
            <a:r>
              <a:rPr lang="en-IN" dirty="0"/>
              <a:t>composite.</a:t>
            </a:r>
          </a:p>
          <a:p>
            <a:pPr marL="50800" indent="0">
              <a:buNone/>
            </a:pPr>
            <a:r>
              <a:rPr lang="en-IN" dirty="0" smtClean="0"/>
              <a:t>5. If </a:t>
            </a:r>
            <a:r>
              <a:rPr lang="en-IN" dirty="0"/>
              <a:t>passes all tests → PRIME.</a:t>
            </a:r>
          </a:p>
          <a:p>
            <a:pPr marL="5080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04334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Reading: AKS Deterministic </a:t>
            </a:r>
            <a:r>
              <a:rPr lang="en-IN" dirty="0"/>
              <a:t>primality testing </a:t>
            </a:r>
            <a:r>
              <a:rPr lang="en-US" dirty="0"/>
              <a:t>Algorithm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primality testing algorithm </a:t>
                </a:r>
                <a:r>
                  <a:rPr lang="en-US" dirty="0"/>
                  <a:t>with polynomial bit-operation time </a:t>
                </a:r>
                <a:r>
                  <a:rPr lang="en-US" dirty="0" smtClean="0"/>
                  <a:t>complexity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𝑙𝑜𝑔</m:t>
                            </m:r>
                            <m:r>
                              <a:rPr lang="en-IN" b="0" i="1" baseline="-2500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IN" b="0" i="1" baseline="-25000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/>
                              </a:rPr>
                              <m:t>12</m:t>
                            </m:r>
                          </m:sup>
                        </m:sSup>
                      </m:e>
                    </m:d>
                  </m:oMath>
                </a14:m>
                <a:endParaRPr lang="en-IN" b="0" dirty="0" smtClean="0"/>
              </a:p>
              <a:p>
                <a:r>
                  <a:rPr lang="en-US" dirty="0"/>
                  <a:t>algorithm uses the fact </a:t>
                </a:r>
                <a:endParaRPr lang="en-US" dirty="0" smtClean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(</m:t>
                        </m:r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  <m:r>
                          <a:rPr lang="en-IN" b="0" i="1" smtClean="0">
                            <a:latin typeface="Cambria Math"/>
                          </a:rPr>
                          <m:t>−</m:t>
                        </m:r>
                        <m:r>
                          <a:rPr lang="en-IN" b="0" i="1" smtClean="0">
                            <a:latin typeface="Cambria Math"/>
                          </a:rPr>
                          <m:t>𝑎</m:t>
                        </m:r>
                        <m:r>
                          <a:rPr lang="en-IN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 smtClean="0"/>
                  <a:t>≡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  <m:r>
                          <a:rPr lang="en-IN" b="0" i="1" smtClean="0">
                            <a:latin typeface="Cambria Math"/>
                          </a:rPr>
                          <m:t>−</m:t>
                        </m:r>
                        <m:r>
                          <a:rPr lang="en-IN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IN" b="0" i="1" smtClean="0">
                        <a:latin typeface="Cambria Math"/>
                      </a:rPr>
                      <m:t>𝑚𝑜𝑑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𝑝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17" y="3597965"/>
            <a:ext cx="8332319" cy="225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AKS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Deterministic and polynomial time.</a:t>
            </a:r>
          </a:p>
          <a:p>
            <a:pPr lvl="1"/>
            <a:r>
              <a:rPr lang="en-US" dirty="0"/>
              <a:t>First breakthrough in showing primality testing in P-time.</a:t>
            </a:r>
          </a:p>
          <a:p>
            <a:r>
              <a:rPr lang="en-US" b="1" dirty="0"/>
              <a:t>Weaknesses</a:t>
            </a:r>
          </a:p>
          <a:p>
            <a:pPr lvl="1"/>
            <a:r>
              <a:rPr lang="en-US" dirty="0"/>
              <a:t>Very slow in practice compared to Miller–Rabin.</a:t>
            </a:r>
          </a:p>
          <a:p>
            <a:pPr lvl="1"/>
            <a:r>
              <a:rPr lang="en-US" dirty="0"/>
              <a:t>Used mainly for theoretical proofs.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42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820d402a7_0_3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Greatest Common Divisor</a:t>
            </a:r>
            <a:endParaRPr/>
          </a:p>
        </p:txBody>
      </p:sp>
      <p:sp>
        <p:nvSpPr>
          <p:cNvPr id="179" name="Google Shape;179;g20820d402a7_0_3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Two positive integers may have many common divisors, but only one greatest common divisor.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1900">
                <a:latin typeface="Calibri"/>
                <a:ea typeface="Calibri"/>
                <a:cs typeface="Calibri"/>
                <a:sym typeface="Calibri"/>
              </a:rPr>
              <a:t>E.g. the common divisors of 12 and 140 are 1, 2, and 4. However, the greatest common divisor is 4.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9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19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The greatest common divisor of two positive integers is the largest integer that can divide both integers.</a:t>
            </a:r>
            <a:endParaRPr sz="1900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0" name="Google Shape;180;g20820d402a7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150" y="4296796"/>
            <a:ext cx="4434426" cy="19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Reading: Recommended </a:t>
            </a:r>
            <a:r>
              <a:rPr lang="en-US" dirty="0"/>
              <a:t>Primality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One of </a:t>
            </a:r>
            <a:r>
              <a:rPr lang="en-US" dirty="0"/>
              <a:t>the most popular primality test is a combination of the divisibility test and the Miller-Rabin test. </a:t>
            </a:r>
            <a:endParaRPr lang="en-US" dirty="0" smtClean="0"/>
          </a:p>
          <a:p>
            <a:r>
              <a:rPr lang="en-US" dirty="0" smtClean="0"/>
              <a:t>Recommended steps</a:t>
            </a:r>
            <a:r>
              <a:rPr lang="en-US" dirty="0"/>
              <a:t>: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an odd integer, because all even integers (except 2) are definitely composites.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some trivial divisibility tests on some known primes such as 3, 5, 7, 11, 13, </a:t>
            </a:r>
            <a:r>
              <a:rPr lang="en-US" dirty="0" smtClean="0"/>
              <a:t>be </a:t>
            </a:r>
            <a:r>
              <a:rPr lang="en-US" dirty="0"/>
              <a:t>sure that </a:t>
            </a:r>
            <a:r>
              <a:rPr lang="en-US" dirty="0" smtClean="0"/>
              <a:t>its really a composite</a:t>
            </a:r>
            <a:r>
              <a:rPr lang="en-US" dirty="0"/>
              <a:t>. </a:t>
            </a:r>
            <a:r>
              <a:rPr lang="en-US" dirty="0" smtClean="0"/>
              <a:t>If </a:t>
            </a:r>
            <a:r>
              <a:rPr lang="en-US" dirty="0"/>
              <a:t>the number passes all of these tests, move to the next step. If the number fails any of these tests, go back to step 1 and choose another odd number.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a set of bases for testing. A large set of bases is preferable.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Miller-Rabin tests on each of the bases. If any of them fails, go back to step 1 and choose another odd number. If the test passes for all bases, declare the number a strong </a:t>
            </a:r>
            <a:r>
              <a:rPr lang="en-US" dirty="0" err="1"/>
              <a:t>pseudoprime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Factorization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7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Theorem of Arithmetic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“Any positive </a:t>
            </a:r>
            <a:r>
              <a:rPr lang="en-US" dirty="0"/>
              <a:t>integer greater than one can be written uniquely in the following prime factorization form where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dirty="0" err="1"/>
              <a:t>p</a:t>
            </a:r>
            <a:r>
              <a:rPr lang="en-US" baseline="-25000" dirty="0" err="1"/>
              <a:t>k</a:t>
            </a:r>
            <a:r>
              <a:rPr lang="en-US" dirty="0"/>
              <a:t> are primes and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e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are positive </a:t>
            </a:r>
            <a:r>
              <a:rPr lang="en-US" dirty="0" smtClean="0"/>
              <a:t>integers”</a:t>
            </a:r>
          </a:p>
          <a:p>
            <a:pPr marL="50800" indent="0" algn="ctr">
              <a:buNone/>
            </a:pPr>
            <a:r>
              <a:rPr lang="pt-BR" dirty="0"/>
              <a:t>n = </a:t>
            </a:r>
            <a:r>
              <a:rPr lang="pt-BR" dirty="0" smtClean="0"/>
              <a:t>p</a:t>
            </a:r>
            <a:r>
              <a:rPr lang="pt-BR" baseline="-25000" dirty="0" smtClean="0"/>
              <a:t>1</a:t>
            </a:r>
            <a:r>
              <a:rPr lang="pt-BR" baseline="30000" dirty="0" smtClean="0"/>
              <a:t>e1</a:t>
            </a:r>
            <a:r>
              <a:rPr lang="pt-BR" dirty="0" smtClean="0"/>
              <a:t> </a:t>
            </a:r>
            <a:r>
              <a:rPr lang="pt-BR" dirty="0"/>
              <a:t>× </a:t>
            </a:r>
            <a:r>
              <a:rPr lang="pt-BR" dirty="0" smtClean="0"/>
              <a:t>p</a:t>
            </a:r>
            <a:r>
              <a:rPr lang="pt-BR" baseline="-25000" dirty="0" smtClean="0"/>
              <a:t>2</a:t>
            </a:r>
            <a:r>
              <a:rPr lang="pt-BR" baseline="30000" dirty="0" smtClean="0"/>
              <a:t>e2 </a:t>
            </a:r>
            <a:r>
              <a:rPr lang="pt-BR" dirty="0"/>
              <a:t>× … × </a:t>
            </a:r>
            <a:r>
              <a:rPr lang="pt-BR" dirty="0" smtClean="0"/>
              <a:t>p</a:t>
            </a:r>
            <a:r>
              <a:rPr lang="pt-BR" baseline="-25000" dirty="0" smtClean="0"/>
              <a:t>k</a:t>
            </a:r>
            <a:r>
              <a:rPr lang="pt-BR" baseline="30000" dirty="0" smtClean="0"/>
              <a:t>ek</a:t>
            </a:r>
          </a:p>
        </p:txBody>
      </p:sp>
    </p:spTree>
    <p:extLst>
      <p:ext uri="{BB962C8B-B14F-4D97-AF65-F5344CB8AC3E}">
        <p14:creationId xmlns:p14="http://schemas.microsoft.com/office/powerpoint/2010/main" val="27316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smtClean="0"/>
              <a:t>factorization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Calculation of </a:t>
            </a:r>
            <a:r>
              <a:rPr lang="en-US" dirty="0"/>
              <a:t>the greatest common divisor </a:t>
            </a:r>
          </a:p>
          <a:p>
            <a:r>
              <a:rPr lang="en-US" dirty="0"/>
              <a:t>Calculation of </a:t>
            </a:r>
            <a:r>
              <a:rPr lang="en-US" dirty="0" smtClean="0"/>
              <a:t>the least </a:t>
            </a:r>
            <a:r>
              <a:rPr lang="en-US" dirty="0"/>
              <a:t>common </a:t>
            </a:r>
            <a:r>
              <a:rPr lang="en-US" dirty="0" smtClean="0"/>
              <a:t>multiplier</a:t>
            </a:r>
          </a:p>
          <a:p>
            <a:r>
              <a:rPr lang="en-US" dirty="0" smtClean="0"/>
              <a:t>Cryptographic and cryptanalytics solutions in cryptology</a:t>
            </a:r>
            <a:endParaRPr lang="en-IN" baseline="30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0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Common Divisor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 1: </a:t>
            </a:r>
            <a:r>
              <a:rPr lang="en-US" dirty="0" err="1"/>
              <a:t>gcd</a:t>
            </a:r>
            <a:r>
              <a:rPr lang="en-US" dirty="0"/>
              <a:t> (a, 0) = a </a:t>
            </a:r>
            <a:endParaRPr lang="en-US" dirty="0" smtClean="0"/>
          </a:p>
          <a:p>
            <a:r>
              <a:rPr lang="en-US" dirty="0" smtClean="0"/>
              <a:t>Fact </a:t>
            </a:r>
            <a:r>
              <a:rPr lang="en-US" dirty="0"/>
              <a:t>2: </a:t>
            </a:r>
            <a:r>
              <a:rPr lang="en-US" dirty="0" err="1"/>
              <a:t>gcd</a:t>
            </a:r>
            <a:r>
              <a:rPr lang="en-US" dirty="0"/>
              <a:t> (a, b) = </a:t>
            </a:r>
            <a:r>
              <a:rPr lang="en-US" dirty="0" err="1"/>
              <a:t>gcd</a:t>
            </a:r>
            <a:r>
              <a:rPr lang="en-US" dirty="0"/>
              <a:t> (b, r), where r is the remainder of dividing a by </a:t>
            </a:r>
            <a:r>
              <a:rPr lang="en-US" dirty="0" smtClean="0"/>
              <a:t>b</a:t>
            </a:r>
          </a:p>
          <a:p>
            <a:r>
              <a:rPr lang="en-US" dirty="0" smtClean="0"/>
              <a:t>Fact 3: </a:t>
            </a:r>
            <a:r>
              <a:rPr lang="en-US" dirty="0" err="1" smtClean="0"/>
              <a:t>gcd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)=1 then a and b are co-prime or relatively prime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Factorization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Euclidean algorithm can </a:t>
            </a:r>
            <a:r>
              <a:rPr lang="en-US" dirty="0" smtClean="0"/>
              <a:t>give </a:t>
            </a:r>
            <a:r>
              <a:rPr lang="en-US" dirty="0"/>
              <a:t>value of </a:t>
            </a:r>
            <a:r>
              <a:rPr lang="en-US" dirty="0" err="1"/>
              <a:t>gcd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It Can </a:t>
            </a:r>
            <a:r>
              <a:rPr lang="en-US" dirty="0"/>
              <a:t>also be computed if the factorization of a and b is known</a:t>
            </a:r>
            <a:endParaRPr lang="en-IN" dirty="0"/>
          </a:p>
          <a:p>
            <a:endParaRPr lang="en-IN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38" y="3427896"/>
            <a:ext cx="8314362" cy="11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7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</a:t>
            </a:r>
            <a:r>
              <a:rPr lang="en-US" dirty="0" smtClean="0"/>
              <a:t>Least </a:t>
            </a:r>
            <a:r>
              <a:rPr lang="en-US" dirty="0"/>
              <a:t>Common Multiplier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least common multiplier, lcm (a, b), is the smallest integer that is a multiple of both a and b. 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factorization, we also find lcm (a, b</a:t>
            </a:r>
            <a:r>
              <a:rPr lang="en-US" dirty="0" smtClean="0"/>
              <a:t>).</a:t>
            </a:r>
          </a:p>
          <a:p>
            <a:pPr marL="50800" indent="0" algn="ctr">
              <a:buNone/>
            </a:pPr>
            <a:r>
              <a:rPr lang="en-IN" dirty="0"/>
              <a:t>a = </a:t>
            </a:r>
            <a:r>
              <a:rPr lang="en-IN" dirty="0" smtClean="0"/>
              <a:t>p1</a:t>
            </a:r>
            <a:r>
              <a:rPr lang="en-IN" baseline="30000" dirty="0" smtClean="0"/>
              <a:t>a1 </a:t>
            </a:r>
            <a:r>
              <a:rPr lang="en-IN" dirty="0"/>
              <a:t>× </a:t>
            </a:r>
            <a:r>
              <a:rPr lang="en-IN" dirty="0" smtClean="0"/>
              <a:t>p2</a:t>
            </a:r>
            <a:r>
              <a:rPr lang="en-IN" baseline="30000" dirty="0" smtClean="0"/>
              <a:t>a2 </a:t>
            </a:r>
            <a:r>
              <a:rPr lang="en-IN" dirty="0"/>
              <a:t>× … × </a:t>
            </a:r>
            <a:r>
              <a:rPr lang="en-IN" dirty="0" err="1" smtClean="0"/>
              <a:t>pk</a:t>
            </a:r>
            <a:r>
              <a:rPr lang="en-IN" baseline="30000" dirty="0" err="1" smtClean="0"/>
              <a:t>ak</a:t>
            </a:r>
            <a:r>
              <a:rPr lang="en-IN" dirty="0" smtClean="0"/>
              <a:t> </a:t>
            </a:r>
          </a:p>
          <a:p>
            <a:pPr marL="50800" indent="0" algn="ctr">
              <a:buNone/>
            </a:pPr>
            <a:r>
              <a:rPr lang="en-IN" dirty="0" smtClean="0"/>
              <a:t>b </a:t>
            </a:r>
            <a:r>
              <a:rPr lang="en-IN" dirty="0"/>
              <a:t>= </a:t>
            </a:r>
            <a:r>
              <a:rPr lang="en-IN" dirty="0" smtClean="0"/>
              <a:t>p1</a:t>
            </a:r>
            <a:r>
              <a:rPr lang="en-IN" baseline="30000" dirty="0" smtClean="0"/>
              <a:t>b1</a:t>
            </a:r>
            <a:r>
              <a:rPr lang="en-IN" dirty="0" smtClean="0"/>
              <a:t> </a:t>
            </a:r>
            <a:r>
              <a:rPr lang="en-IN" dirty="0"/>
              <a:t>× </a:t>
            </a:r>
            <a:r>
              <a:rPr lang="en-IN" dirty="0" smtClean="0"/>
              <a:t>p2</a:t>
            </a:r>
            <a:r>
              <a:rPr lang="en-IN" baseline="30000" dirty="0" smtClean="0"/>
              <a:t>b2</a:t>
            </a:r>
            <a:r>
              <a:rPr lang="en-IN" dirty="0" smtClean="0"/>
              <a:t> </a:t>
            </a:r>
            <a:r>
              <a:rPr lang="en-IN" dirty="0"/>
              <a:t>× … × </a:t>
            </a:r>
            <a:r>
              <a:rPr lang="en-IN" dirty="0" err="1" smtClean="0"/>
              <a:t>pk</a:t>
            </a:r>
            <a:r>
              <a:rPr lang="en-IN" baseline="30000" dirty="0" err="1" smtClean="0"/>
              <a:t>bk</a:t>
            </a:r>
            <a:r>
              <a:rPr lang="en-IN" dirty="0" smtClean="0"/>
              <a:t> </a:t>
            </a:r>
          </a:p>
          <a:p>
            <a:pPr marL="50800" indent="0">
              <a:buNone/>
            </a:pPr>
            <a:r>
              <a:rPr lang="en-IN" dirty="0" smtClean="0"/>
              <a:t>Then,</a:t>
            </a:r>
          </a:p>
          <a:p>
            <a:pPr marL="50800" indent="0" algn="ctr">
              <a:buNone/>
            </a:pPr>
            <a:r>
              <a:rPr lang="en-IN" dirty="0" smtClean="0"/>
              <a:t>lcm(</a:t>
            </a:r>
            <a:r>
              <a:rPr lang="en-IN" dirty="0" err="1" smtClean="0"/>
              <a:t>a,b</a:t>
            </a:r>
            <a:r>
              <a:rPr lang="en-IN" dirty="0"/>
              <a:t>) </a:t>
            </a:r>
            <a:r>
              <a:rPr lang="en-IN" dirty="0" smtClean="0"/>
              <a:t>=p1</a:t>
            </a:r>
            <a:r>
              <a:rPr lang="en-IN" baseline="30000" dirty="0" smtClean="0"/>
              <a:t>max </a:t>
            </a:r>
            <a:r>
              <a:rPr lang="en-IN" baseline="30000" dirty="0"/>
              <a:t>(</a:t>
            </a:r>
            <a:r>
              <a:rPr lang="en-IN" baseline="30000" dirty="0" smtClean="0"/>
              <a:t>a1,b1)</a:t>
            </a:r>
            <a:r>
              <a:rPr lang="en-IN" dirty="0" smtClean="0"/>
              <a:t>×p2</a:t>
            </a:r>
            <a:r>
              <a:rPr lang="en-IN" baseline="30000" dirty="0" smtClean="0"/>
              <a:t>max(a2,b2</a:t>
            </a:r>
            <a:r>
              <a:rPr lang="en-IN" baseline="30000" dirty="0"/>
              <a:t>)</a:t>
            </a:r>
            <a:r>
              <a:rPr lang="en-IN" dirty="0"/>
              <a:t> × … </a:t>
            </a:r>
            <a:r>
              <a:rPr lang="en-IN" dirty="0" smtClean="0"/>
              <a:t>×</a:t>
            </a:r>
            <a:r>
              <a:rPr lang="en-IN" dirty="0" err="1" smtClean="0"/>
              <a:t>pk</a:t>
            </a:r>
            <a:r>
              <a:rPr lang="en-IN" baseline="30000" dirty="0" err="1" smtClean="0"/>
              <a:t>max</a:t>
            </a:r>
            <a:r>
              <a:rPr lang="en-IN" baseline="30000" dirty="0" smtClean="0"/>
              <a:t>(</a:t>
            </a:r>
            <a:r>
              <a:rPr lang="en-IN" baseline="30000" dirty="0" err="1" smtClean="0"/>
              <a:t>ak,bk</a:t>
            </a:r>
            <a:r>
              <a:rPr lang="en-IN" baseline="30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0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Relation </a:t>
            </a:r>
            <a:r>
              <a:rPr lang="en-IN" dirty="0" smtClean="0"/>
              <a:t>between GCD and LCM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lcm (a, b) × gcd (a, b) = a × 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3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Factorization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such </a:t>
            </a:r>
            <a:r>
              <a:rPr lang="en-US" dirty="0"/>
              <a:t>perfect </a:t>
            </a:r>
            <a:r>
              <a:rPr lang="en-US" dirty="0" smtClean="0"/>
              <a:t>algorithm for factorization</a:t>
            </a:r>
          </a:p>
          <a:p>
            <a:r>
              <a:rPr lang="en-US" dirty="0" smtClean="0"/>
              <a:t>There are several </a:t>
            </a:r>
            <a:r>
              <a:rPr lang="en-US" dirty="0"/>
              <a:t>algorithms that can factor a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None are </a:t>
            </a:r>
            <a:r>
              <a:rPr lang="en-US" dirty="0"/>
              <a:t>capable of factoring a very large number in a reasonable amount of time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260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Factorization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Trial </a:t>
            </a:r>
            <a:r>
              <a:rPr lang="en-IN" dirty="0"/>
              <a:t>Division </a:t>
            </a:r>
            <a:r>
              <a:rPr lang="en-IN" dirty="0" smtClean="0"/>
              <a:t>Method</a:t>
            </a:r>
          </a:p>
          <a:p>
            <a:r>
              <a:rPr lang="en-IN" dirty="0"/>
              <a:t>Fermat </a:t>
            </a:r>
            <a:r>
              <a:rPr lang="en-IN" dirty="0" smtClean="0"/>
              <a:t>Method</a:t>
            </a:r>
          </a:p>
          <a:p>
            <a:r>
              <a:rPr lang="en-IN" dirty="0"/>
              <a:t>Pollard p – 1 </a:t>
            </a:r>
            <a:r>
              <a:rPr lang="en-IN" dirty="0" smtClean="0"/>
              <a:t>Method</a:t>
            </a:r>
          </a:p>
          <a:p>
            <a:r>
              <a:rPr lang="en-IN" dirty="0"/>
              <a:t>Pollard rho </a:t>
            </a:r>
            <a:r>
              <a:rPr lang="en-IN" dirty="0" smtClean="0"/>
              <a:t>Method</a:t>
            </a:r>
          </a:p>
          <a:p>
            <a:endParaRPr lang="en-IN" dirty="0"/>
          </a:p>
          <a:p>
            <a:r>
              <a:rPr lang="en-IN" u="sng" dirty="0" smtClean="0"/>
              <a:t>Study Fermat’s method and Pollard rho method</a:t>
            </a:r>
          </a:p>
        </p:txBody>
      </p:sp>
    </p:spTree>
    <p:extLst>
      <p:ext uri="{BB962C8B-B14F-4D97-AF65-F5344CB8AC3E}">
        <p14:creationId xmlns:p14="http://schemas.microsoft.com/office/powerpoint/2010/main" val="1300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820d402a7_0_9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 ARITHMETIC</a:t>
            </a:r>
            <a:endParaRPr/>
          </a:p>
        </p:txBody>
      </p:sp>
      <p:sp>
        <p:nvSpPr>
          <p:cNvPr id="249" name="Google Shape;249;g20820d402a7_0_9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The modular arithmetic is interested in only one of the outputs, the remainder r.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The quotient q is not significant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Mod=modulo operator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a mod n </a:t>
            </a:r>
            <a:r>
              <a:rPr lang="en-IN" sz="3200">
                <a:latin typeface="Arial"/>
                <a:ea typeface="Arial"/>
                <a:cs typeface="Arial"/>
                <a:sym typeface="Arial"/>
              </a:rPr>
              <a:t>⇒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 The second input (n) is called the modulus.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r= a mod n ⇒  The output r is called the residue.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8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Trial Division </a:t>
            </a:r>
            <a:r>
              <a:rPr lang="en-IN" dirty="0" smtClean="0"/>
              <a:t>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simplest </a:t>
            </a:r>
            <a:r>
              <a:rPr lang="en-US" dirty="0"/>
              <a:t>and least efficient algorithm </a:t>
            </a:r>
            <a:endParaRPr lang="en-US" dirty="0" smtClean="0"/>
          </a:p>
          <a:p>
            <a:r>
              <a:rPr lang="en-US" dirty="0" smtClean="0"/>
              <a:t>Try all </a:t>
            </a:r>
            <a:r>
              <a:rPr lang="en-US" dirty="0"/>
              <a:t>the positive integers, starting with 2, to find one that divides n.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 is </a:t>
            </a:r>
            <a:r>
              <a:rPr lang="en-US" dirty="0" smtClean="0"/>
              <a:t>composite</a:t>
            </a:r>
            <a:r>
              <a:rPr lang="en-US" dirty="0"/>
              <a:t>, then it will have a prime p </a:t>
            </a:r>
            <a:r>
              <a:rPr lang="en-US" dirty="0" smtClean="0"/>
              <a:t>≤ √n</a:t>
            </a:r>
          </a:p>
          <a:p>
            <a:r>
              <a:rPr lang="en-US" dirty="0" smtClean="0"/>
              <a:t>The </a:t>
            </a:r>
            <a:r>
              <a:rPr lang="en-US" dirty="0"/>
              <a:t>outer loop finds unique factors; the inner loop finds duplicates of a factor.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2</a:t>
            </a:r>
            <a:r>
              <a:rPr lang="en-US" baseline="30000" dirty="0"/>
              <a:t>4</a:t>
            </a:r>
            <a:r>
              <a:rPr lang="en-US" dirty="0"/>
              <a:t> = 2</a:t>
            </a:r>
            <a:r>
              <a:rPr lang="en-US" baseline="30000" dirty="0"/>
              <a:t>3</a:t>
            </a:r>
            <a:r>
              <a:rPr lang="en-US" dirty="0"/>
              <a:t>× </a:t>
            </a:r>
            <a:r>
              <a:rPr lang="en-US" dirty="0" smtClean="0"/>
              <a:t>2. </a:t>
            </a:r>
            <a:r>
              <a:rPr lang="en-US" dirty="0"/>
              <a:t>The outer loop finds the factors 2 and 3.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inner loop finds that 2 is a </a:t>
            </a:r>
            <a:r>
              <a:rPr lang="en-US" dirty="0" smtClean="0"/>
              <a:t>multiple </a:t>
            </a:r>
            <a:r>
              <a:rPr lang="en-US" dirty="0"/>
              <a:t>factor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5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Trial </a:t>
            </a:r>
            <a:r>
              <a:rPr lang="en-IN" dirty="0" smtClean="0"/>
              <a:t>Division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1" y="1375740"/>
            <a:ext cx="7777287" cy="43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24892" y="2445026"/>
            <a:ext cx="48397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</a:rPr>
              <a:t>The outer loop finds unique factors; </a:t>
            </a:r>
            <a:endParaRPr lang="en-US" sz="1800" b="1" dirty="0" smtClean="0">
              <a:solidFill>
                <a:schemeClr val="accent5"/>
              </a:solidFill>
            </a:endParaRPr>
          </a:p>
          <a:p>
            <a:r>
              <a:rPr lang="en-US" sz="1800" b="1" dirty="0" smtClean="0">
                <a:solidFill>
                  <a:schemeClr val="accent5"/>
                </a:solidFill>
              </a:rPr>
              <a:t>the </a:t>
            </a:r>
            <a:r>
              <a:rPr lang="en-US" sz="1800" b="1" dirty="0">
                <a:solidFill>
                  <a:schemeClr val="accent5"/>
                </a:solidFill>
              </a:rPr>
              <a:t>inner loop finds duplicates of a factor. </a:t>
            </a:r>
          </a:p>
          <a:p>
            <a:endParaRPr lang="en-IN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Trial Division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example, </a:t>
            </a:r>
            <a:endParaRPr lang="en-US" dirty="0" smtClean="0"/>
          </a:p>
          <a:p>
            <a:r>
              <a:rPr lang="en-US" dirty="0" smtClean="0"/>
              <a:t>N=24 </a:t>
            </a:r>
          </a:p>
          <a:p>
            <a:r>
              <a:rPr lang="en-IN" dirty="0" smtClean="0"/>
              <a:t>while </a:t>
            </a:r>
            <a:r>
              <a:rPr lang="en-IN" dirty="0"/>
              <a:t>(a </a:t>
            </a:r>
            <a:r>
              <a:rPr lang="en-IN" dirty="0" smtClean="0"/>
              <a:t>≤√24 ) i.e. a = 2,3,4 </a:t>
            </a:r>
            <a:r>
              <a:rPr lang="en-IN" dirty="0" smtClean="0">
                <a:sym typeface="Wingdings" panose="05000000000000000000" pitchFamily="2" charset="2"/>
              </a:rPr>
              <a:t> outer loop</a:t>
            </a:r>
            <a:endParaRPr lang="en-IN" dirty="0" smtClean="0"/>
          </a:p>
          <a:p>
            <a:r>
              <a:rPr lang="en-IN" dirty="0"/>
              <a:t>while (n mod a = 0</a:t>
            </a:r>
            <a:r>
              <a:rPr lang="en-IN" dirty="0" smtClean="0"/>
              <a:t>) (true for 2,3,4 i.e. all numbers) </a:t>
            </a:r>
            <a:r>
              <a:rPr lang="en-IN" dirty="0" smtClean="0">
                <a:sym typeface="Wingdings" panose="05000000000000000000" pitchFamily="2" charset="2"/>
              </a:rPr>
              <a:t> inner loop gives all factors</a:t>
            </a:r>
          </a:p>
          <a:p>
            <a:r>
              <a:rPr lang="en-US" dirty="0"/>
              <a:t>Complexity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trial-division method is normally good if n &lt; 2</a:t>
            </a:r>
            <a:r>
              <a:rPr lang="en-US" baseline="30000" dirty="0"/>
              <a:t>10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it is very </a:t>
            </a:r>
            <a:r>
              <a:rPr lang="en-US" dirty="0" smtClean="0"/>
              <a:t>inefficient </a:t>
            </a:r>
            <a:r>
              <a:rPr lang="en-US" dirty="0"/>
              <a:t>and infeasible for factoring large integers.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complexity of the algorithm </a:t>
            </a:r>
            <a:r>
              <a:rPr lang="en-US" dirty="0" smtClean="0"/>
              <a:t>is </a:t>
            </a:r>
            <a:r>
              <a:rPr lang="en-US" dirty="0"/>
              <a:t>exponential. 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97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Trial Division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 the trial division algorithm to find the factors of 1233.</a:t>
                </a:r>
              </a:p>
              <a:p>
                <a:r>
                  <a:rPr lang="en-US" dirty="0" smtClean="0"/>
                  <a:t>N= 1233, </a:t>
                </a:r>
                <a:r>
                  <a:rPr lang="en-IN" dirty="0" smtClean="0"/>
                  <a:t>√1233= 35</a:t>
                </a:r>
              </a:p>
              <a:p>
                <a:r>
                  <a:rPr lang="en-IN" dirty="0" smtClean="0"/>
                  <a:t>Outer loop a= 2 to 34</a:t>
                </a:r>
              </a:p>
              <a:p>
                <a:r>
                  <a:rPr lang="en-IN" dirty="0" smtClean="0"/>
                  <a:t>Inner loop (1233 mod 3 =0)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1233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 smtClean="0"/>
                  <a:t>=411</a:t>
                </a:r>
              </a:p>
              <a:p>
                <a:pPr lvl="1"/>
                <a:r>
                  <a:rPr lang="en-IN" dirty="0" smtClean="0"/>
                  <a:t>(411 mod 3=0)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411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 smtClean="0"/>
                  <a:t>137</a:t>
                </a:r>
              </a:p>
              <a:p>
                <a:r>
                  <a:rPr lang="en-IN" dirty="0" smtClean="0"/>
                  <a:t>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1233=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137∗3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marL="50800" indent="0">
                  <a:buNone/>
                </a:pPr>
                <a:endParaRPr lang="en-IN" dirty="0" smtClean="0"/>
              </a:p>
              <a:p>
                <a:pPr lvl="1"/>
                <a:endParaRPr lang="en-IN" dirty="0" smtClean="0"/>
              </a:p>
              <a:p>
                <a:endParaRPr lang="en-US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741" b="-2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5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trial division algorithm to find the factors of 1523357784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Solution</a:t>
            </a:r>
          </a:p>
          <a:p>
            <a:r>
              <a:rPr lang="en-IN" dirty="0"/>
              <a:t>1523357784 = 2</a:t>
            </a:r>
            <a:r>
              <a:rPr lang="en-IN" baseline="30000" dirty="0"/>
              <a:t>3</a:t>
            </a:r>
            <a:r>
              <a:rPr lang="en-IN" dirty="0"/>
              <a:t> × 3</a:t>
            </a:r>
            <a:r>
              <a:rPr lang="en-IN" baseline="30000" dirty="0"/>
              <a:t>2 </a:t>
            </a:r>
            <a:r>
              <a:rPr lang="en-IN" dirty="0"/>
              <a:t>× 13 × 37 × 43987</a:t>
            </a:r>
          </a:p>
        </p:txBody>
      </p:sp>
    </p:spTree>
    <p:extLst>
      <p:ext uri="{BB962C8B-B14F-4D97-AF65-F5344CB8AC3E}">
        <p14:creationId xmlns:p14="http://schemas.microsoft.com/office/powerpoint/2010/main" val="5075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 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Fermat factorization method </a:t>
            </a:r>
            <a:r>
              <a:rPr lang="en-US" dirty="0" smtClean="0"/>
              <a:t>divides </a:t>
            </a:r>
            <a:r>
              <a:rPr lang="en-US" dirty="0"/>
              <a:t>a number n into two </a:t>
            </a:r>
            <a:r>
              <a:rPr lang="en-US" dirty="0" smtClean="0"/>
              <a:t>positive </a:t>
            </a:r>
            <a:r>
              <a:rPr lang="en-US" dirty="0"/>
              <a:t>integers a and b (not necessarily a prime) so that n = a × b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</a:t>
            </a:r>
            <a:r>
              <a:rPr lang="en-US" dirty="0"/>
              <a:t>based on the fact that if we can find x and y such that n = x</a:t>
            </a:r>
            <a:r>
              <a:rPr lang="en-US" baseline="30000" dirty="0"/>
              <a:t>2</a:t>
            </a:r>
            <a:r>
              <a:rPr lang="en-US" dirty="0"/>
              <a:t> − y</a:t>
            </a:r>
            <a:r>
              <a:rPr lang="en-US" baseline="30000" dirty="0"/>
              <a:t>2</a:t>
            </a:r>
            <a:r>
              <a:rPr lang="en-US" dirty="0"/>
              <a:t> , then we have </a:t>
            </a:r>
            <a:endParaRPr lang="en-US" dirty="0" smtClean="0"/>
          </a:p>
          <a:p>
            <a:pPr marL="50800" indent="0" algn="ctr">
              <a:buNone/>
            </a:pPr>
            <a:r>
              <a:rPr lang="en-IN" b="1" dirty="0">
                <a:solidFill>
                  <a:schemeClr val="accent5"/>
                </a:solidFill>
              </a:rPr>
              <a:t>n = </a:t>
            </a:r>
            <a:r>
              <a:rPr lang="en-IN" b="1" dirty="0" smtClean="0">
                <a:solidFill>
                  <a:schemeClr val="accent5"/>
                </a:solidFill>
              </a:rPr>
              <a:t>(x</a:t>
            </a:r>
            <a:r>
              <a:rPr lang="en-IN" b="1" baseline="30000" dirty="0" smtClean="0">
                <a:solidFill>
                  <a:schemeClr val="accent5"/>
                </a:solidFill>
              </a:rPr>
              <a:t>2</a:t>
            </a:r>
            <a:r>
              <a:rPr lang="en-IN" b="1" dirty="0" smtClean="0">
                <a:solidFill>
                  <a:schemeClr val="accent5"/>
                </a:solidFill>
              </a:rPr>
              <a:t> </a:t>
            </a:r>
            <a:r>
              <a:rPr lang="en-IN" b="1" dirty="0">
                <a:solidFill>
                  <a:schemeClr val="accent5"/>
                </a:solidFill>
              </a:rPr>
              <a:t>− </a:t>
            </a:r>
            <a:r>
              <a:rPr lang="en-IN" b="1" dirty="0" smtClean="0">
                <a:solidFill>
                  <a:schemeClr val="accent5"/>
                </a:solidFill>
              </a:rPr>
              <a:t>y</a:t>
            </a:r>
            <a:r>
              <a:rPr lang="en-IN" b="1" baseline="30000" dirty="0" smtClean="0">
                <a:solidFill>
                  <a:schemeClr val="accent5"/>
                </a:solidFill>
              </a:rPr>
              <a:t>2)</a:t>
            </a:r>
            <a:r>
              <a:rPr lang="en-IN" b="1" dirty="0" smtClean="0">
                <a:solidFill>
                  <a:schemeClr val="accent5"/>
                </a:solidFill>
              </a:rPr>
              <a:t> </a:t>
            </a:r>
            <a:r>
              <a:rPr lang="en-IN" b="1" dirty="0">
                <a:solidFill>
                  <a:schemeClr val="accent5"/>
                </a:solidFill>
              </a:rPr>
              <a:t>= a × b </a:t>
            </a:r>
            <a:endParaRPr lang="en-IN" b="1" dirty="0" smtClean="0">
              <a:solidFill>
                <a:schemeClr val="accent5"/>
              </a:solidFill>
            </a:endParaRPr>
          </a:p>
          <a:p>
            <a:pPr marL="50800" indent="0" algn="ctr">
              <a:buNone/>
            </a:pPr>
            <a:r>
              <a:rPr lang="en-IN" b="1" dirty="0" smtClean="0">
                <a:solidFill>
                  <a:schemeClr val="accent5"/>
                </a:solidFill>
              </a:rPr>
              <a:t>with </a:t>
            </a:r>
            <a:r>
              <a:rPr lang="en-IN" b="1" dirty="0">
                <a:solidFill>
                  <a:schemeClr val="accent5"/>
                </a:solidFill>
              </a:rPr>
              <a:t>a = (x + y) </a:t>
            </a:r>
            <a:endParaRPr lang="en-IN" b="1" dirty="0" smtClean="0">
              <a:solidFill>
                <a:schemeClr val="accent5"/>
              </a:solidFill>
            </a:endParaRPr>
          </a:p>
          <a:p>
            <a:pPr marL="50800" indent="0" algn="ctr">
              <a:buNone/>
            </a:pPr>
            <a:r>
              <a:rPr lang="en-IN" b="1" dirty="0" smtClean="0">
                <a:solidFill>
                  <a:schemeClr val="accent5"/>
                </a:solidFill>
              </a:rPr>
              <a:t>and </a:t>
            </a:r>
            <a:r>
              <a:rPr lang="en-IN" b="1" dirty="0">
                <a:solidFill>
                  <a:schemeClr val="accent5"/>
                </a:solidFill>
              </a:rPr>
              <a:t>b = (x − y)</a:t>
            </a:r>
            <a:endParaRPr lang="en-US" b="1" dirty="0" smtClean="0">
              <a:solidFill>
                <a:schemeClr val="accent5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2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 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Finds  </a:t>
            </a:r>
            <a:r>
              <a:rPr lang="en-US" dirty="0"/>
              <a:t>two integers a and b close to each other (a ≈ b).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starts </a:t>
            </a:r>
            <a:r>
              <a:rPr lang="en-US" dirty="0" smtClean="0"/>
              <a:t>with the </a:t>
            </a:r>
            <a:r>
              <a:rPr lang="en-US" dirty="0"/>
              <a:t>smallest integer </a:t>
            </a:r>
            <a:r>
              <a:rPr lang="en-US" dirty="0" smtClean="0"/>
              <a:t>greater than x = </a:t>
            </a:r>
            <a:r>
              <a:rPr lang="en-IN" dirty="0" smtClean="0"/>
              <a:t>√n</a:t>
            </a:r>
            <a:r>
              <a:rPr lang="en-US" dirty="0" smtClean="0"/>
              <a:t> </a:t>
            </a:r>
            <a:r>
              <a:rPr lang="en-US" dirty="0"/>
              <a:t>and </a:t>
            </a:r>
            <a:endParaRPr lang="en-US" dirty="0" smtClean="0"/>
          </a:p>
          <a:p>
            <a:r>
              <a:rPr lang="en-US" dirty="0" smtClean="0"/>
              <a:t>Searches for another </a:t>
            </a:r>
            <a:r>
              <a:rPr lang="en-US" dirty="0"/>
              <a:t>integer y </a:t>
            </a:r>
            <a:r>
              <a:rPr lang="en-US" dirty="0" smtClean="0"/>
              <a:t>that holds the </a:t>
            </a:r>
            <a:r>
              <a:rPr lang="en-US" dirty="0"/>
              <a:t>relation 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2</a:t>
            </a:r>
            <a:r>
              <a:rPr lang="en-US" dirty="0"/>
              <a:t> − </a:t>
            </a:r>
            <a:r>
              <a:rPr lang="en-US" dirty="0" smtClean="0"/>
              <a:t>n</a:t>
            </a:r>
          </a:p>
          <a:p>
            <a:r>
              <a:rPr lang="en-US" dirty="0" smtClean="0"/>
              <a:t>in </a:t>
            </a:r>
            <a:r>
              <a:rPr lang="en-US" dirty="0"/>
              <a:t>each </a:t>
            </a:r>
            <a:r>
              <a:rPr lang="en-US" dirty="0" smtClean="0"/>
              <a:t>iteration, result </a:t>
            </a:r>
            <a:r>
              <a:rPr lang="en-US" dirty="0"/>
              <a:t>of </a:t>
            </a:r>
            <a:r>
              <a:rPr lang="en-US" dirty="0" smtClean="0"/>
              <a:t>y= 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− </a:t>
            </a:r>
            <a:r>
              <a:rPr lang="en-US" dirty="0" smtClean="0"/>
              <a:t>n has to be a </a:t>
            </a:r>
            <a:r>
              <a:rPr lang="en-US" dirty="0"/>
              <a:t>perfect square. </a:t>
            </a:r>
            <a:endParaRPr lang="en-US" dirty="0" smtClean="0"/>
          </a:p>
          <a:p>
            <a:r>
              <a:rPr lang="en-US" dirty="0" smtClean="0"/>
              <a:t>If such a  value for y is found, calculate </a:t>
            </a:r>
            <a:r>
              <a:rPr lang="en-US" dirty="0"/>
              <a:t>a and b and break from the loop. </a:t>
            </a:r>
            <a:endParaRPr lang="en-US" dirty="0" smtClean="0"/>
          </a:p>
          <a:p>
            <a:r>
              <a:rPr lang="en-US" dirty="0" smtClean="0"/>
              <a:t>If such y is not found, do </a:t>
            </a:r>
            <a:r>
              <a:rPr lang="en-US" dirty="0"/>
              <a:t>another iteration.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4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 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1406524"/>
            <a:ext cx="8350602" cy="41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4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 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</a:t>
            </a:r>
            <a:r>
              <a:rPr lang="en-US" dirty="0"/>
              <a:t>does not necessarily find a prime factorization; </a:t>
            </a:r>
            <a:endParaRPr lang="en-US" dirty="0" smtClean="0"/>
          </a:p>
          <a:p>
            <a:r>
              <a:rPr lang="en-US" dirty="0" smtClean="0"/>
              <a:t>the algorithm </a:t>
            </a:r>
            <a:r>
              <a:rPr lang="en-US" dirty="0"/>
              <a:t>must be recursively repeated for each value a and b until the prime factors are found.</a:t>
            </a:r>
          </a:p>
          <a:p>
            <a:r>
              <a:rPr lang="en-US" dirty="0" smtClean="0"/>
              <a:t>Complexity 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complexity of the Fermat method is close to </a:t>
            </a:r>
            <a:r>
              <a:rPr lang="en-US" dirty="0" err="1" smtClean="0"/>
              <a:t>subexponential</a:t>
            </a:r>
            <a:endParaRPr lang="en-US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4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p – 1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on a </a:t>
            </a:r>
            <a:r>
              <a:rPr lang="en-US" dirty="0"/>
              <a:t>predefined </a:t>
            </a:r>
            <a:r>
              <a:rPr lang="en-US" b="1" dirty="0"/>
              <a:t>bound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u="sng" dirty="0">
                <a:solidFill>
                  <a:srgbClr val="FF0000"/>
                </a:solidFill>
              </a:rPr>
              <a:t>B</a:t>
            </a:r>
            <a:endParaRPr lang="en-US" u="sng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Finds a </a:t>
            </a:r>
            <a:r>
              <a:rPr lang="en-US" dirty="0"/>
              <a:t>prime factor p of a number based on the condition that p−1 has no factor larger than </a:t>
            </a:r>
            <a:r>
              <a:rPr lang="en-US" dirty="0" smtClean="0"/>
              <a:t>B.</a:t>
            </a:r>
          </a:p>
          <a:p>
            <a:pPr marL="50800" indent="0" algn="ctr">
              <a:buNone/>
            </a:pPr>
            <a:r>
              <a:rPr lang="pt-BR" dirty="0"/>
              <a:t>p = gcd (2</a:t>
            </a:r>
            <a:r>
              <a:rPr lang="pt-BR" baseline="30000" dirty="0"/>
              <a:t>B! </a:t>
            </a:r>
            <a:r>
              <a:rPr lang="pt-BR" dirty="0"/>
              <a:t>− 1, n</a:t>
            </a:r>
            <a:r>
              <a:rPr lang="pt-BR" dirty="0" smtClean="0"/>
              <a:t>)</a:t>
            </a:r>
          </a:p>
          <a:p>
            <a:r>
              <a:rPr lang="pt-BR" dirty="0" smtClean="0"/>
              <a:t>P is a prime number</a:t>
            </a:r>
          </a:p>
          <a:p>
            <a:r>
              <a:rPr lang="pt-BR" dirty="0" smtClean="0"/>
              <a:t>P-1 has no factor greater than bound B</a:t>
            </a:r>
          </a:p>
          <a:p>
            <a:endParaRPr lang="pt-BR" dirty="0" smtClean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9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820d402a7_0_10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Division relation and modulo operator</a:t>
            </a:r>
            <a:endParaRPr/>
          </a:p>
        </p:txBody>
      </p:sp>
      <p:sp>
        <p:nvSpPr>
          <p:cNvPr id="256" name="Google Shape;256;g20820d402a7_0_10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57" name="Google Shape;257;g20820d402a7_0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075" y="1453150"/>
            <a:ext cx="8065926" cy="395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9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p – 1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1" y="1402383"/>
            <a:ext cx="7813540" cy="427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4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p – 1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Example: n=1233, assume b=4</a:t>
            </a:r>
          </a:p>
          <a:p>
            <a:r>
              <a:rPr lang="en-IN" dirty="0" smtClean="0"/>
              <a:t>Initialization a=2, e=2</a:t>
            </a:r>
          </a:p>
          <a:p>
            <a:r>
              <a:rPr lang="en-IN" dirty="0" smtClean="0"/>
              <a:t>While (e&lt;=B=4) i.e. </a:t>
            </a:r>
          </a:p>
          <a:p>
            <a:pPr lvl="1"/>
            <a:r>
              <a:rPr lang="en-IN" dirty="0"/>
              <a:t>a</a:t>
            </a:r>
            <a:r>
              <a:rPr lang="en-IN" dirty="0" smtClean="0"/>
              <a:t>=a</a:t>
            </a:r>
            <a:r>
              <a:rPr lang="en-IN" baseline="30000" dirty="0" smtClean="0"/>
              <a:t>e</a:t>
            </a:r>
            <a:r>
              <a:rPr lang="en-IN" dirty="0" smtClean="0"/>
              <a:t> mod n = 2</a:t>
            </a:r>
            <a:r>
              <a:rPr lang="en-IN" baseline="30000" dirty="0" smtClean="0"/>
              <a:t>2</a:t>
            </a:r>
            <a:r>
              <a:rPr lang="en-IN" dirty="0" smtClean="0"/>
              <a:t> mod 1233= 4 ; e=3</a:t>
            </a:r>
          </a:p>
          <a:p>
            <a:pPr lvl="1"/>
            <a:r>
              <a:rPr lang="en-IN" dirty="0" smtClean="0"/>
              <a:t>a=4</a:t>
            </a:r>
            <a:r>
              <a:rPr lang="en-IN" baseline="30000" dirty="0" smtClean="0"/>
              <a:t>3</a:t>
            </a:r>
            <a:r>
              <a:rPr lang="en-IN" dirty="0" smtClean="0"/>
              <a:t> mod 1233 = 64 ; e= 4</a:t>
            </a:r>
          </a:p>
          <a:p>
            <a:pPr lvl="1"/>
            <a:r>
              <a:rPr lang="en-IN" dirty="0" smtClean="0"/>
              <a:t>A= 64</a:t>
            </a:r>
            <a:r>
              <a:rPr lang="en-IN" baseline="30000" dirty="0" smtClean="0"/>
              <a:t>4</a:t>
            </a:r>
            <a:r>
              <a:rPr lang="en-IN" dirty="0" smtClean="0"/>
              <a:t> mod 1233 = 1018; e =5 end loop</a:t>
            </a:r>
          </a:p>
          <a:p>
            <a:r>
              <a:rPr lang="en-IN" dirty="0" smtClean="0"/>
              <a:t>P= </a:t>
            </a:r>
            <a:r>
              <a:rPr lang="en-IN" dirty="0" err="1" smtClean="0"/>
              <a:t>gcd</a:t>
            </a:r>
            <a:r>
              <a:rPr lang="en-IN" dirty="0" smtClean="0"/>
              <a:t>(1233,1017(p-1)) =9</a:t>
            </a:r>
          </a:p>
          <a:p>
            <a:r>
              <a:rPr lang="en-IN" dirty="0" smtClean="0"/>
              <a:t>9 is factor, hence 1233=9*137</a:t>
            </a:r>
          </a:p>
          <a:p>
            <a:r>
              <a:rPr lang="en-IN" dirty="0" smtClean="0"/>
              <a:t>(p-1) has no factor is greater than 4 </a:t>
            </a:r>
          </a:p>
          <a:p>
            <a:r>
              <a:rPr lang="en-IN" dirty="0" smtClean="0"/>
              <a:t>i.e. 8= 2</a:t>
            </a:r>
            <a:r>
              <a:rPr lang="en-IN" baseline="30000" dirty="0" smtClean="0"/>
              <a:t>2</a:t>
            </a:r>
            <a:r>
              <a:rPr lang="en-IN" dirty="0" smtClean="0"/>
              <a:t> x 2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38094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p – 1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Pollard p − 1 method to find a factor of 57247159 with the bound B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Solution: p </a:t>
            </a:r>
            <a:r>
              <a:rPr lang="en-US" dirty="0"/>
              <a:t>= 421. </a:t>
            </a:r>
            <a:endParaRPr lang="en-US" dirty="0" smtClean="0"/>
          </a:p>
          <a:p>
            <a:r>
              <a:rPr lang="en-US" dirty="0" smtClean="0"/>
              <a:t>So, 57247159 </a:t>
            </a:r>
            <a:r>
              <a:rPr lang="en-US" dirty="0"/>
              <a:t>= 421 × 135979. </a:t>
            </a:r>
            <a:endParaRPr lang="en-US" dirty="0" smtClean="0"/>
          </a:p>
          <a:p>
            <a:r>
              <a:rPr lang="en-US" dirty="0" smtClean="0"/>
              <a:t>Note </a:t>
            </a:r>
            <a:r>
              <a:rPr lang="en-US" dirty="0"/>
              <a:t>that 421 is a prime and p − 1 has no factor greater than 8 (421 − 1 = 2</a:t>
            </a:r>
            <a:r>
              <a:rPr lang="en-US" baseline="30000" dirty="0"/>
              <a:t>2</a:t>
            </a:r>
            <a:r>
              <a:rPr lang="en-US" dirty="0"/>
              <a:t> × 3 × 5 × 7).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2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Pollard rho factorization method is based on </a:t>
            </a:r>
            <a:r>
              <a:rPr lang="en-US" dirty="0" smtClean="0"/>
              <a:t>: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Assume </a:t>
            </a:r>
            <a:r>
              <a:rPr lang="en-US" dirty="0"/>
              <a:t>that there are two integers, x1 and x2, such that p divides x1 − x2, but n does not.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can be proven that p = </a:t>
            </a:r>
            <a:r>
              <a:rPr lang="en-US" dirty="0" err="1"/>
              <a:t>gcd</a:t>
            </a:r>
            <a:r>
              <a:rPr lang="en-US" dirty="0"/>
              <a:t> (x1 − x2, n). Because p divides x1 − x2,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can be written as x1 − x2 = q × p.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because n does not divide x1− x2, it is obvious that q does not divide n.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means that </a:t>
            </a:r>
            <a:r>
              <a:rPr lang="en-US" dirty="0" err="1"/>
              <a:t>gcd</a:t>
            </a:r>
            <a:r>
              <a:rPr lang="en-US" dirty="0"/>
              <a:t> (x1 − x2, n) is either 1 or a factor of 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6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50800" indent="0">
              <a:buNone/>
            </a:pPr>
            <a:r>
              <a:rPr lang="en-US" dirty="0" smtClean="0"/>
              <a:t>The algorithm </a:t>
            </a:r>
            <a:r>
              <a:rPr lang="en-US" dirty="0"/>
              <a:t>repeatedly selects x1 and x2 until it finds an appropriate pair.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x1, a small random integer called the seed.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a function to calculate x2 such that n does not divide x1 − x2. </a:t>
            </a:r>
            <a:endParaRPr lang="en-US" dirty="0" smtClean="0"/>
          </a:p>
          <a:p>
            <a:pPr marL="50800" indent="0">
              <a:buNone/>
            </a:pPr>
            <a:r>
              <a:rPr lang="en-US" dirty="0"/>
              <a:t>	</a:t>
            </a:r>
            <a:r>
              <a:rPr lang="en-US" dirty="0" smtClean="0"/>
              <a:t>A </a:t>
            </a:r>
            <a:r>
              <a:rPr lang="en-US" dirty="0"/>
              <a:t>function that may be used here is </a:t>
            </a:r>
            <a:endParaRPr lang="en-US" dirty="0" smtClean="0"/>
          </a:p>
          <a:p>
            <a:pPr marL="50800" indent="0">
              <a:buNone/>
            </a:pPr>
            <a:r>
              <a:rPr lang="en-US" dirty="0"/>
              <a:t>	</a:t>
            </a:r>
            <a:r>
              <a:rPr lang="en-US" dirty="0" smtClean="0"/>
              <a:t>	x2 </a:t>
            </a:r>
            <a:r>
              <a:rPr lang="en-US" dirty="0"/>
              <a:t>= f (x1) = </a:t>
            </a:r>
            <a:r>
              <a:rPr lang="en-US" dirty="0" smtClean="0"/>
              <a:t>x1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a (a is normally </a:t>
            </a:r>
            <a:r>
              <a:rPr lang="en-US" dirty="0" smtClean="0"/>
              <a:t>= </a:t>
            </a:r>
            <a:r>
              <a:rPr lang="en-US" dirty="0"/>
              <a:t>1).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3</a:t>
            </a:r>
            <a:r>
              <a:rPr lang="en-US" dirty="0"/>
              <a:t>. Calculate </a:t>
            </a:r>
            <a:r>
              <a:rPr lang="en-US" dirty="0" err="1"/>
              <a:t>gcd</a:t>
            </a:r>
            <a:r>
              <a:rPr lang="en-US" dirty="0"/>
              <a:t> (x1 − x2, n). If it is not 1, the result is a factor of n; stop. </a:t>
            </a:r>
            <a:endParaRPr lang="en-US" dirty="0" smtClean="0"/>
          </a:p>
          <a:p>
            <a:pPr marL="5080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/>
              <a:t>it is 1, return to step 1 and repeat the process with x2. </a:t>
            </a:r>
            <a:r>
              <a:rPr lang="en-US" dirty="0" smtClean="0"/>
              <a:t>	calculate x3 </a:t>
            </a:r>
            <a:r>
              <a:rPr lang="en-US" dirty="0"/>
              <a:t>and so on. </a:t>
            </a:r>
            <a:endParaRPr lang="en-US" dirty="0" smtClean="0"/>
          </a:p>
          <a:p>
            <a:pPr marL="50800" indent="0">
              <a:buNone/>
            </a:pPr>
            <a:r>
              <a:rPr lang="en-US" dirty="0"/>
              <a:t>	</a:t>
            </a:r>
            <a:r>
              <a:rPr lang="en-US" dirty="0" smtClean="0"/>
              <a:t>Listing the </a:t>
            </a:r>
            <a:r>
              <a:rPr lang="en-US" dirty="0"/>
              <a:t>values of x’s using the Pollard rho algorithm, </a:t>
            </a:r>
            <a:r>
              <a:rPr lang="en-US" dirty="0" smtClean="0"/>
              <a:t>its </a:t>
            </a:r>
            <a:r>
              <a:rPr lang="en-US" dirty="0" err="1" smtClean="0"/>
              <a:t>obsrved</a:t>
            </a:r>
            <a:r>
              <a:rPr lang="en-US" dirty="0" smtClean="0"/>
              <a:t> that that </a:t>
            </a:r>
            <a:r>
              <a:rPr lang="en-US" dirty="0"/>
              <a:t>the values are eventually repeated, creating a shape similar to the Greek letter rho (ρ)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77" y="1231900"/>
            <a:ext cx="7044546" cy="397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1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7" y="1233833"/>
            <a:ext cx="8213962" cy="459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61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Complexity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method requires </a:t>
            </a:r>
            <a:r>
              <a:rPr lang="en-IN" dirty="0" smtClean="0"/>
              <a:t>√p </a:t>
            </a:r>
            <a:r>
              <a:rPr lang="en-US" dirty="0" smtClean="0"/>
              <a:t>arithmetic </a:t>
            </a:r>
            <a:r>
              <a:rPr lang="en-US" dirty="0"/>
              <a:t>operations.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because </a:t>
            </a:r>
            <a:r>
              <a:rPr lang="en-US" dirty="0" smtClean="0"/>
              <a:t>p is expected to </a:t>
            </a:r>
            <a:r>
              <a:rPr lang="en-US" dirty="0"/>
              <a:t>be smaller or equal to </a:t>
            </a:r>
            <a:r>
              <a:rPr lang="en-IN" dirty="0" smtClean="0"/>
              <a:t>√n</a:t>
            </a:r>
            <a:r>
              <a:rPr lang="en-US" dirty="0" smtClean="0"/>
              <a:t>, expected number of arithmetic operations = n</a:t>
            </a:r>
            <a:r>
              <a:rPr lang="en-US" baseline="30000" dirty="0" smtClean="0"/>
              <a:t>1/4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This </a:t>
            </a:r>
            <a:r>
              <a:rPr lang="en-US" dirty="0"/>
              <a:t>means that the bit-operation complexity is </a:t>
            </a:r>
            <a:r>
              <a:rPr lang="en-US" dirty="0" smtClean="0"/>
              <a:t>O(2</a:t>
            </a:r>
            <a:r>
              <a:rPr lang="en-US" baseline="30000" dirty="0" smtClean="0"/>
              <a:t>nb/4</a:t>
            </a:r>
            <a:r>
              <a:rPr lang="en-US" dirty="0" smtClean="0"/>
              <a:t> ), i.e. </a:t>
            </a:r>
            <a:r>
              <a:rPr lang="en-US" dirty="0"/>
              <a:t>exponential.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7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6" y="1434272"/>
            <a:ext cx="8689199" cy="306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0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Pollard rho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r>
              <a:rPr lang="en-IN" dirty="0"/>
              <a:t>: Factorize </a:t>
            </a:r>
            <a:r>
              <a:rPr lang="en-IN" dirty="0" smtClean="0"/>
              <a:t>434617 using Pollard rho method</a:t>
            </a:r>
          </a:p>
          <a:p>
            <a:r>
              <a:rPr lang="en-IN" dirty="0" err="1" smtClean="0"/>
              <a:t>Ans</a:t>
            </a:r>
            <a:r>
              <a:rPr lang="en-IN" dirty="0" smtClean="0"/>
              <a:t>: 709</a:t>
            </a:r>
          </a:p>
          <a:p>
            <a:r>
              <a:rPr lang="en-IN" dirty="0" smtClean="0"/>
              <a:t>i.e. </a:t>
            </a:r>
          </a:p>
          <a:p>
            <a:r>
              <a:rPr lang="en-IN" dirty="0" smtClean="0"/>
              <a:t>434617= 709*613 </a:t>
            </a:r>
          </a:p>
          <a:p>
            <a:endParaRPr lang="en-I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36" y="1936472"/>
            <a:ext cx="5038962" cy="427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6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820d402a7_0_11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Residues: Zn</a:t>
            </a:r>
            <a:endParaRPr/>
          </a:p>
        </p:txBody>
      </p:sp>
      <p:sp>
        <p:nvSpPr>
          <p:cNvPr id="264" name="Google Shape;264;g20820d402a7_0_11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The result of the modulo operation with modulus n is always an integer between 0 and n − 1.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i.e. result of a mod n is always a nonnegative integer &lt; n.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i.e. modulo operation creates a set, referred to as the set of least residues modulo n, or Z</a:t>
            </a:r>
            <a:r>
              <a:rPr lang="en-IN" sz="50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Zn = { 0, 1, 2, 3, . . . , (n − 1) }</a:t>
            </a:r>
            <a:endParaRPr sz="3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 Z</a:t>
            </a:r>
            <a:r>
              <a:rPr lang="en-IN" sz="50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 = { 0, 1 }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IN" sz="5000" baseline="-2500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 = { 0, 1, 2, 3, 4, 5 }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IN" sz="5000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 = { 0, 1, 2, 3, 4, 5, 6, 7, 8, 9, 10 }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9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Reading: Discrete </a:t>
            </a:r>
            <a:r>
              <a:rPr lang="en-IN" dirty="0" smtClean="0"/>
              <a:t>Logarithm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7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Discrete Logarithm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Logarithm problem is to compute x given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 (mod p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</a:t>
            </a:r>
            <a:r>
              <a:rPr lang="en-US" dirty="0"/>
              <a:t>problem is </a:t>
            </a:r>
            <a:r>
              <a:rPr lang="en-US" b="1" dirty="0"/>
              <a:t>hard for a large prime </a:t>
            </a:r>
            <a:r>
              <a:rPr lang="en-US" b="1" dirty="0" smtClean="0"/>
              <a:t>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27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Discrete Logarithm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5080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C00000"/>
                </a:solidFill>
              </a:rPr>
              <a:t>group G =&lt;Z</a:t>
            </a:r>
            <a:r>
              <a:rPr lang="en-US" baseline="-25000" dirty="0">
                <a:solidFill>
                  <a:srgbClr val="C00000"/>
                </a:solidFill>
              </a:rPr>
              <a:t>n</a:t>
            </a:r>
            <a:r>
              <a:rPr lang="en-US" dirty="0">
                <a:solidFill>
                  <a:srgbClr val="C00000"/>
                </a:solidFill>
              </a:rPr>
              <a:t>*,X&gt;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/>
              <a:t>has several interesting properties: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Its </a:t>
            </a:r>
            <a:r>
              <a:rPr lang="en-US" dirty="0"/>
              <a:t>elements include all integers from 1 to p − 1.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always has </a:t>
            </a:r>
            <a:r>
              <a:rPr lang="en-US" dirty="0">
                <a:solidFill>
                  <a:srgbClr val="C00000"/>
                </a:solidFill>
              </a:rPr>
              <a:t>primitive roots</a:t>
            </a:r>
            <a:r>
              <a:rPr lang="en-US" dirty="0"/>
              <a:t>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cyclic</a:t>
            </a:r>
            <a:r>
              <a:rPr lang="en-US" dirty="0"/>
              <a:t>.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elements can be created using </a:t>
            </a:r>
            <a:r>
              <a:rPr lang="en-US" dirty="0" err="1">
                <a:solidFill>
                  <a:srgbClr val="C00000"/>
                </a:solidFill>
              </a:rPr>
              <a:t>g</a:t>
            </a:r>
            <a:r>
              <a:rPr lang="en-US" baseline="30000" dirty="0" err="1">
                <a:solidFill>
                  <a:srgbClr val="C00000"/>
                </a:solidFill>
              </a:rPr>
              <a:t>x</a:t>
            </a:r>
            <a:r>
              <a:rPr lang="en-US" dirty="0"/>
              <a:t> where x is an integer from 1 to φ(n) = p − 1</a:t>
            </a:r>
            <a:r>
              <a:rPr lang="en-US" dirty="0" smtClean="0"/>
              <a:t>.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The primitive roots can be thought as the base of logarithm.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the group has k primitive roots, calculations can be done in k different bases.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Given </a:t>
            </a:r>
            <a:r>
              <a:rPr lang="en-US" dirty="0"/>
              <a:t>x = </a:t>
            </a:r>
            <a:r>
              <a:rPr lang="en-US" dirty="0" err="1"/>
              <a:t>log</a:t>
            </a:r>
            <a:r>
              <a:rPr lang="en-US" baseline="-25000" dirty="0" err="1"/>
              <a:t>g</a:t>
            </a:r>
            <a:r>
              <a:rPr lang="en-US" dirty="0" err="1"/>
              <a:t>y</a:t>
            </a:r>
            <a:r>
              <a:rPr lang="en-US" dirty="0"/>
              <a:t> for any element y in the set, there is another element x that is the log of y in base g.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This </a:t>
            </a:r>
            <a:r>
              <a:rPr lang="en-US" dirty="0"/>
              <a:t>type of logarithm is called discrete logarithm.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discrete logarithm </a:t>
            </a:r>
            <a:r>
              <a:rPr lang="en-US" dirty="0" err="1" smtClean="0"/>
              <a:t>Lg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shows </a:t>
            </a:r>
            <a:r>
              <a:rPr lang="en-US" dirty="0"/>
              <a:t>that the base </a:t>
            </a:r>
            <a:r>
              <a:rPr lang="en-US" dirty="0" smtClean="0"/>
              <a:t>is </a:t>
            </a:r>
            <a:r>
              <a:rPr lang="en-US" dirty="0"/>
              <a:t>g (the modulus is understood).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1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Logarithm Using Discrete Logs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solve problems </a:t>
            </a:r>
            <a:r>
              <a:rPr lang="en-US" dirty="0" smtClean="0"/>
              <a:t>to find x where y </a:t>
            </a:r>
            <a:r>
              <a:rPr lang="en-US" dirty="0"/>
              <a:t>= a</a:t>
            </a:r>
            <a:r>
              <a:rPr lang="en-US" baseline="30000" dirty="0"/>
              <a:t>x</a:t>
            </a:r>
            <a:r>
              <a:rPr lang="en-US" dirty="0"/>
              <a:t> (mod n) </a:t>
            </a:r>
            <a:r>
              <a:rPr lang="en-US" dirty="0" smtClean="0"/>
              <a:t>and y </a:t>
            </a:r>
            <a:r>
              <a:rPr lang="en-US" dirty="0"/>
              <a:t>is </a:t>
            </a:r>
            <a:r>
              <a:rPr lang="en-US" dirty="0" smtClean="0"/>
              <a:t>given. </a:t>
            </a:r>
            <a:r>
              <a:rPr lang="en-US" dirty="0" smtClean="0">
                <a:sym typeface="Wingdings" panose="05000000000000000000" pitchFamily="2" charset="2"/>
              </a:rPr>
              <a:t> x= </a:t>
            </a:r>
            <a:r>
              <a:rPr lang="en-US" dirty="0" err="1" smtClean="0">
                <a:sym typeface="Wingdings" panose="05000000000000000000" pitchFamily="2" charset="2"/>
              </a:rPr>
              <a:t>log</a:t>
            </a:r>
            <a:r>
              <a:rPr lang="en-US" baseline="-25000" dirty="0" err="1" smtClean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 y</a:t>
            </a:r>
            <a:endParaRPr lang="en-US" dirty="0" smtClean="0"/>
          </a:p>
          <a:p>
            <a:r>
              <a:rPr lang="en-US" dirty="0"/>
              <a:t>Solution </a:t>
            </a:r>
            <a:r>
              <a:rPr lang="en-US" dirty="0" smtClean="0"/>
              <a:t>: use </a:t>
            </a:r>
            <a:r>
              <a:rPr lang="en-US" dirty="0"/>
              <a:t>a table for each </a:t>
            </a:r>
            <a:r>
              <a:rPr lang="en-US" dirty="0" err="1"/>
              <a:t>Zp</a:t>
            </a:r>
            <a:r>
              <a:rPr lang="en-US" dirty="0"/>
              <a:t>∗ and different bases. </a:t>
            </a:r>
            <a:r>
              <a:rPr lang="en-US" dirty="0" smtClean="0"/>
              <a:t>E.g. solve for Z</a:t>
            </a:r>
            <a:r>
              <a:rPr lang="en-US" baseline="-25000" dirty="0" smtClean="0"/>
              <a:t>7</a:t>
            </a:r>
            <a:r>
              <a:rPr lang="en-US" dirty="0" smtClean="0"/>
              <a:t>∗</a:t>
            </a:r>
          </a:p>
          <a:p>
            <a:r>
              <a:rPr lang="en-US" dirty="0" err="1" smtClean="0"/>
              <a:t>Zp</a:t>
            </a:r>
            <a:r>
              <a:rPr lang="en-US" dirty="0"/>
              <a:t>∗ </a:t>
            </a:r>
            <a:r>
              <a:rPr lang="en-US" dirty="0" smtClean="0"/>
              <a:t>has two </a:t>
            </a:r>
            <a:r>
              <a:rPr lang="en-US" dirty="0"/>
              <a:t>primitive </a:t>
            </a:r>
            <a:r>
              <a:rPr lang="en-US" dirty="0" smtClean="0"/>
              <a:t>roots= 3 and 5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48099"/>
            <a:ext cx="6801216" cy="167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Discrete logarithms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x </a:t>
            </a:r>
            <a:r>
              <a:rPr lang="en-US" dirty="0" smtClean="0"/>
              <a:t>where 6 </a:t>
            </a:r>
            <a:r>
              <a:rPr lang="en-US" dirty="0"/>
              <a:t>≡ 5</a:t>
            </a:r>
            <a:r>
              <a:rPr lang="en-US" baseline="30000" dirty="0"/>
              <a:t>x</a:t>
            </a:r>
            <a:r>
              <a:rPr lang="en-US" dirty="0"/>
              <a:t> (mod 7</a:t>
            </a:r>
            <a:r>
              <a:rPr lang="en-US" dirty="0" smtClean="0"/>
              <a:t>)</a:t>
            </a:r>
          </a:p>
          <a:p>
            <a:r>
              <a:rPr lang="en-US" dirty="0"/>
              <a:t>Solution: use the tabulation of the discrete logarithm </a:t>
            </a:r>
            <a:r>
              <a:rPr lang="en-US" dirty="0" smtClean="0"/>
              <a:t>for </a:t>
            </a:r>
            <a:r>
              <a:rPr lang="en-US" dirty="0"/>
              <a:t>Z</a:t>
            </a:r>
            <a:r>
              <a:rPr lang="en-US" baseline="-25000" dirty="0"/>
              <a:t>7</a:t>
            </a:r>
            <a:r>
              <a:rPr lang="en-US" dirty="0"/>
              <a:t>∗</a:t>
            </a:r>
          </a:p>
          <a:p>
            <a:r>
              <a:rPr lang="da-DK" dirty="0" smtClean="0"/>
              <a:t>6 </a:t>
            </a:r>
            <a:r>
              <a:rPr lang="da-DK" dirty="0"/>
              <a:t>≡ 5</a:t>
            </a:r>
            <a:r>
              <a:rPr lang="da-DK" baseline="30000" dirty="0"/>
              <a:t>x</a:t>
            </a:r>
            <a:r>
              <a:rPr lang="da-DK" dirty="0"/>
              <a:t> mod 7 → x = L</a:t>
            </a:r>
            <a:r>
              <a:rPr lang="da-DK" baseline="-25000" dirty="0"/>
              <a:t>5</a:t>
            </a:r>
            <a:r>
              <a:rPr lang="da-DK" dirty="0"/>
              <a:t>6 mod 7 = 3 mod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2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x where </a:t>
            </a:r>
            <a:r>
              <a:rPr lang="en-US" dirty="0" smtClean="0"/>
              <a:t>a </a:t>
            </a:r>
            <a:r>
              <a:rPr lang="en-US" dirty="0"/>
              <a:t>4 ≡ 3</a:t>
            </a:r>
            <a:r>
              <a:rPr lang="en-US" baseline="30000" dirty="0"/>
              <a:t>x</a:t>
            </a:r>
            <a:r>
              <a:rPr lang="en-US" dirty="0"/>
              <a:t> (mod 7</a:t>
            </a:r>
            <a:r>
              <a:rPr lang="en-US" dirty="0" smtClean="0"/>
              <a:t>)</a:t>
            </a:r>
          </a:p>
          <a:p>
            <a:r>
              <a:rPr lang="en-US" dirty="0"/>
              <a:t>Solution: use the tabulation of the discrete logarithm for Z</a:t>
            </a:r>
            <a:r>
              <a:rPr lang="en-US" baseline="-25000" dirty="0"/>
              <a:t>7</a:t>
            </a:r>
            <a:r>
              <a:rPr lang="en-US" dirty="0"/>
              <a:t>∗</a:t>
            </a:r>
          </a:p>
          <a:p>
            <a:r>
              <a:rPr lang="da-DK" dirty="0"/>
              <a:t>4 ≡ 3</a:t>
            </a:r>
            <a:r>
              <a:rPr lang="da-DK" baseline="30000" dirty="0"/>
              <a:t>x</a:t>
            </a:r>
            <a:r>
              <a:rPr lang="da-DK" dirty="0"/>
              <a:t> mod 7 → x = L</a:t>
            </a:r>
            <a:r>
              <a:rPr lang="da-DK" baseline="-25000" dirty="0"/>
              <a:t>3</a:t>
            </a:r>
            <a:r>
              <a:rPr lang="da-DK" dirty="0"/>
              <a:t>4 mod 7 = 4 mod </a:t>
            </a:r>
            <a:r>
              <a:rPr lang="da-DK" dirty="0" smtClean="0"/>
              <a:t>7</a:t>
            </a:r>
          </a:p>
          <a:p>
            <a:endParaRPr lang="da-DK" dirty="0"/>
          </a:p>
          <a:p>
            <a:endParaRPr lang="da-DK" dirty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Logarithm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Let’s revisit the discrete logarithm and examples at the end of slides. </a:t>
            </a:r>
          </a:p>
          <a:p>
            <a:r>
              <a:rPr lang="en-IN" dirty="0" smtClean="0"/>
              <a:t>What all we need for computation of discrete logarithm solution?</a:t>
            </a:r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IN" dirty="0" smtClean="0"/>
              <a:t>Finite groups, 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N" dirty="0" smtClean="0"/>
              <a:t>order of group, 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N" dirty="0" smtClean="0"/>
              <a:t>order of elements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N" dirty="0" smtClean="0"/>
              <a:t>Primitive roots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N" dirty="0" smtClean="0"/>
              <a:t>Cyclic groups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</a:t>
            </a:r>
            <a:r>
              <a:rPr lang="en-IN" dirty="0" smtClean="0"/>
              <a:t>Logarithm solution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Borrows </a:t>
            </a:r>
            <a:r>
              <a:rPr lang="en-IN" dirty="0"/>
              <a:t>concepts from Finite Multiplicative </a:t>
            </a:r>
            <a:r>
              <a:rPr lang="en-IN" dirty="0" smtClean="0"/>
              <a:t>Group</a:t>
            </a:r>
          </a:p>
          <a:p>
            <a:r>
              <a:rPr lang="en-US" dirty="0"/>
              <a:t>G </a:t>
            </a:r>
            <a:r>
              <a:rPr lang="en-US" dirty="0" smtClean="0"/>
              <a:t>=&lt;Z</a:t>
            </a:r>
            <a:r>
              <a:rPr lang="en-US" baseline="-25000" dirty="0" smtClean="0"/>
              <a:t>n</a:t>
            </a:r>
            <a:r>
              <a:rPr lang="en-US" dirty="0" smtClean="0"/>
              <a:t>*,X&gt;</a:t>
            </a:r>
          </a:p>
          <a:p>
            <a:pPr lvl="1"/>
            <a:r>
              <a:rPr lang="en-US" dirty="0" smtClean="0"/>
              <a:t>operation </a:t>
            </a:r>
            <a:r>
              <a:rPr lang="en-US" dirty="0"/>
              <a:t>is </a:t>
            </a:r>
            <a:r>
              <a:rPr lang="en-US" dirty="0" smtClean="0"/>
              <a:t>multiplication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Zn* contains </a:t>
            </a:r>
            <a:r>
              <a:rPr lang="en-US" dirty="0" smtClean="0"/>
              <a:t>integers </a:t>
            </a:r>
            <a:r>
              <a:rPr lang="en-US" dirty="0"/>
              <a:t>from 1 to n−1 that are relatively prime to n;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identity element is e = 1. </a:t>
            </a:r>
            <a:endParaRPr lang="en-US" dirty="0" smtClean="0"/>
          </a:p>
          <a:p>
            <a:pPr lvl="1"/>
            <a:r>
              <a:rPr lang="en-US" dirty="0" smtClean="0"/>
              <a:t>Note </a:t>
            </a:r>
            <a:r>
              <a:rPr lang="en-US" dirty="0"/>
              <a:t>that when the modulus of the group is a prime, we have G </a:t>
            </a:r>
            <a:r>
              <a:rPr lang="en-US" dirty="0" smtClean="0"/>
              <a:t>=&lt;</a:t>
            </a:r>
            <a:r>
              <a:rPr lang="en-US" dirty="0" err="1" smtClean="0"/>
              <a:t>Z</a:t>
            </a:r>
            <a:r>
              <a:rPr lang="en-US" baseline="-25000" dirty="0" err="1" smtClean="0"/>
              <a:t>p</a:t>
            </a:r>
            <a:r>
              <a:rPr lang="en-US" dirty="0" smtClean="0"/>
              <a:t>*,</a:t>
            </a:r>
            <a:r>
              <a:rPr lang="en-US" dirty="0"/>
              <a:t>X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</a:t>
            </a:r>
            <a:r>
              <a:rPr lang="en-US" dirty="0"/>
              <a:t>a finite group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 </a:t>
            </a:r>
            <a:r>
              <a:rPr lang="en-US" dirty="0"/>
              <a:t>of a finite </a:t>
            </a:r>
            <a:r>
              <a:rPr lang="en-US" dirty="0" smtClean="0"/>
              <a:t>group</a:t>
            </a:r>
            <a:r>
              <a:rPr lang="en-US" dirty="0"/>
              <a:t> </a:t>
            </a:r>
            <a:r>
              <a:rPr lang="en-US" dirty="0" smtClean="0"/>
              <a:t>denoted as |G</a:t>
            </a:r>
            <a:r>
              <a:rPr lang="en-US" dirty="0"/>
              <a:t>|, </a:t>
            </a:r>
            <a:endParaRPr lang="en-US" dirty="0" smtClean="0"/>
          </a:p>
          <a:p>
            <a:r>
              <a:rPr lang="en-US" dirty="0" err="1" smtClean="0"/>
              <a:t>i.e</a:t>
            </a:r>
            <a:r>
              <a:rPr lang="en-US" dirty="0" smtClean="0"/>
              <a:t> the </a:t>
            </a:r>
            <a:r>
              <a:rPr lang="en-US" dirty="0"/>
              <a:t>number of elements in the group G. </a:t>
            </a:r>
            <a:endParaRPr lang="en-US" dirty="0" smtClean="0"/>
          </a:p>
          <a:p>
            <a:r>
              <a:rPr lang="en-US" dirty="0" smtClean="0"/>
              <a:t>As per number theory:</a:t>
            </a:r>
            <a:r>
              <a:rPr lang="en-US" dirty="0"/>
              <a:t> |G</a:t>
            </a:r>
            <a:r>
              <a:rPr lang="en-US" dirty="0" smtClean="0"/>
              <a:t>| =φ(n)</a:t>
            </a:r>
          </a:p>
          <a:p>
            <a:r>
              <a:rPr lang="en-US" dirty="0" smtClean="0"/>
              <a:t>φ(n)=φ(p)*φ(q) where p and q are prime factors. </a:t>
            </a:r>
          </a:p>
          <a:p>
            <a:pPr marL="457200" lvl="1" indent="-406400">
              <a:spcBef>
                <a:spcPts val="1000"/>
              </a:spcBef>
              <a:buSzPts val="2800"/>
              <a:buFont typeface="Arial"/>
              <a:buChar char="•"/>
            </a:pPr>
            <a:r>
              <a:rPr lang="en-US" dirty="0"/>
              <a:t>E.g. </a:t>
            </a:r>
            <a:r>
              <a:rPr lang="en-US" dirty="0" smtClean="0"/>
              <a:t>order </a:t>
            </a:r>
            <a:r>
              <a:rPr lang="en-US" dirty="0"/>
              <a:t>of group G = =&lt;</a:t>
            </a:r>
            <a:r>
              <a:rPr lang="en-US" dirty="0" smtClean="0"/>
              <a:t>Z</a:t>
            </a:r>
            <a:r>
              <a:rPr lang="en-US" baseline="-25000" dirty="0" smtClean="0"/>
              <a:t>15</a:t>
            </a:r>
            <a:r>
              <a:rPr lang="en-US" dirty="0" smtClean="0"/>
              <a:t>*,</a:t>
            </a:r>
            <a:r>
              <a:rPr lang="en-US" dirty="0"/>
              <a:t>X</a:t>
            </a:r>
            <a:r>
              <a:rPr lang="en-US" dirty="0" smtClean="0"/>
              <a:t>&gt;?</a:t>
            </a:r>
          </a:p>
          <a:p>
            <a:pPr marL="457200" lvl="1" indent="-406400">
              <a:spcBef>
                <a:spcPts val="1000"/>
              </a:spcBef>
              <a:buSzPts val="2800"/>
              <a:buFont typeface="Arial"/>
              <a:buChar char="•"/>
            </a:pPr>
            <a:endParaRPr lang="en-US" dirty="0"/>
          </a:p>
          <a:p>
            <a:r>
              <a:rPr lang="en-US" dirty="0"/>
              <a:t>|G</a:t>
            </a:r>
            <a:r>
              <a:rPr lang="en-US" dirty="0" smtClean="0"/>
              <a:t>|= φ(15) = φ(5)*φ(3) = 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2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an Element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finite group G =&lt;</a:t>
            </a:r>
            <a:r>
              <a:rPr lang="en-US" dirty="0"/>
              <a:t>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</a:p>
          <a:p>
            <a:r>
              <a:rPr lang="en-US" dirty="0" smtClean="0"/>
              <a:t>The </a:t>
            </a:r>
            <a:r>
              <a:rPr lang="en-US" dirty="0"/>
              <a:t>order of an element</a:t>
            </a:r>
            <a:r>
              <a:rPr lang="en-US" dirty="0" smtClean="0"/>
              <a:t>,  </a:t>
            </a:r>
            <a:r>
              <a:rPr lang="en-US" dirty="0" err="1" smtClean="0"/>
              <a:t>ord</a:t>
            </a:r>
            <a:r>
              <a:rPr lang="en-US" dirty="0" smtClean="0"/>
              <a:t>(a), </a:t>
            </a:r>
            <a:r>
              <a:rPr lang="en-US" dirty="0"/>
              <a:t>is the smallest integer </a:t>
            </a:r>
            <a:r>
              <a:rPr lang="en-US" dirty="0" err="1"/>
              <a:t>i</a:t>
            </a:r>
            <a:r>
              <a:rPr lang="en-US" dirty="0"/>
              <a:t> such that </a:t>
            </a:r>
            <a:r>
              <a:rPr lang="en-US" dirty="0" err="1"/>
              <a:t>a</a:t>
            </a:r>
            <a:r>
              <a:rPr lang="en-US" baseline="30000" dirty="0" err="1"/>
              <a:t>i</a:t>
            </a:r>
            <a:r>
              <a:rPr lang="en-US" dirty="0"/>
              <a:t> ≡ e (mod n).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identity element e is </a:t>
            </a:r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78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820d402a7_0_11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Congruence</a:t>
            </a:r>
            <a:endParaRPr/>
          </a:p>
        </p:txBody>
      </p:sp>
      <p:sp>
        <p:nvSpPr>
          <p:cNvPr id="271" name="Google Shape;271;g20820d402a7_0_11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Cryptography uses the concept of congruence instead of equality.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Mapping from Z to Z</a:t>
            </a:r>
            <a:r>
              <a:rPr lang="en-IN" sz="42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 is not one-to-one.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Infinite members of Z can map to one member of Z</a:t>
            </a:r>
            <a:r>
              <a:rPr lang="en-IN" sz="42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E.g. , 2 mod 10 = 2, 12 mod 10 = 2, 22 mod 2 = 2, and so on.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Hence in modular arithmetic, integers like 2, 12, and 22 are called congruent mod 10.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Denoted with </a:t>
            </a:r>
            <a:r>
              <a:rPr lang="en-IN" sz="25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congruence operator (≡).</a:t>
            </a:r>
            <a:endParaRPr sz="25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2 ≡ 12 (mod 10), 13 ≡ 23 (mod 10), 34 ≡ 24 (mod 10),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−8 ≡ 12 (mod 10), 3 ≡ 8 (mod 5),  8 ≡ 13 (mod 5),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>
                <a:latin typeface="Calibri"/>
                <a:ea typeface="Calibri"/>
                <a:cs typeface="Calibri"/>
                <a:sym typeface="Calibri"/>
              </a:rPr>
              <a:t> 23 ≡ 33 (mod 5), −8 ≡ 2 (mod 5)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261" y="1324629"/>
            <a:ext cx="848234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Find the order of all elements in G = &lt;Z</a:t>
            </a:r>
            <a:r>
              <a:rPr lang="en-US" baseline="-25000" dirty="0"/>
              <a:t>10</a:t>
            </a:r>
            <a:r>
              <a:rPr lang="en-US" dirty="0"/>
              <a:t>*,X&gt;</a:t>
            </a:r>
          </a:p>
          <a:p>
            <a:pPr marL="50800" indent="0">
              <a:buNone/>
            </a:pPr>
            <a:r>
              <a:rPr lang="en-US" dirty="0"/>
              <a:t>φ(10) =φ(5)*φ(2)=4 ={1,3,7,9}</a:t>
            </a:r>
          </a:p>
          <a:p>
            <a:r>
              <a:rPr lang="en-US" dirty="0"/>
              <a:t>As per Lagrange theorem: order of an element divides the order of the group</a:t>
            </a:r>
          </a:p>
          <a:p>
            <a:r>
              <a:rPr lang="en-US" dirty="0" smtClean="0"/>
              <a:t>So, integers </a:t>
            </a:r>
            <a:r>
              <a:rPr lang="en-US" dirty="0"/>
              <a:t>that divide 4 are 1, 2, and 4, </a:t>
            </a:r>
          </a:p>
          <a:p>
            <a:r>
              <a:rPr lang="en-US" dirty="0"/>
              <a:t>i.e. check only these powers to find the order of the </a:t>
            </a:r>
            <a:r>
              <a:rPr lang="en-US" dirty="0" smtClean="0"/>
              <a:t>element</a:t>
            </a:r>
          </a:p>
          <a:p>
            <a:pPr lvl="1"/>
            <a:r>
              <a:rPr lang="da-DK" dirty="0"/>
              <a:t>1</a:t>
            </a:r>
            <a:r>
              <a:rPr lang="da-DK" baseline="30000" dirty="0"/>
              <a:t>1 </a:t>
            </a:r>
            <a:r>
              <a:rPr lang="da-DK" dirty="0"/>
              <a:t>≡ 1 mod (10) → ord(1) = 1. </a:t>
            </a:r>
            <a:endParaRPr lang="da-DK" dirty="0" smtClean="0"/>
          </a:p>
          <a:p>
            <a:pPr lvl="1"/>
            <a:r>
              <a:rPr lang="da-DK" dirty="0" smtClean="0"/>
              <a:t>3</a:t>
            </a:r>
            <a:r>
              <a:rPr lang="da-DK" baseline="30000" dirty="0" smtClean="0"/>
              <a:t>1</a:t>
            </a:r>
            <a:r>
              <a:rPr lang="da-DK" dirty="0" smtClean="0"/>
              <a:t> </a:t>
            </a:r>
            <a:r>
              <a:rPr lang="da-DK" dirty="0"/>
              <a:t>≡ 3 mod (10); </a:t>
            </a:r>
            <a:r>
              <a:rPr lang="da-DK" dirty="0" smtClean="0"/>
              <a:t>3</a:t>
            </a:r>
            <a:r>
              <a:rPr lang="da-DK" baseline="30000" dirty="0" smtClean="0"/>
              <a:t>2</a:t>
            </a:r>
            <a:r>
              <a:rPr lang="da-DK" dirty="0" smtClean="0"/>
              <a:t> </a:t>
            </a:r>
            <a:r>
              <a:rPr lang="da-DK" dirty="0"/>
              <a:t>≡ 9 mod (10); 3</a:t>
            </a:r>
            <a:r>
              <a:rPr lang="da-DK" baseline="30000" dirty="0"/>
              <a:t>4</a:t>
            </a:r>
            <a:r>
              <a:rPr lang="da-DK" dirty="0"/>
              <a:t> ≡ 1 mod (10) → ord(3) = </a:t>
            </a:r>
            <a:r>
              <a:rPr lang="da-DK" dirty="0" smtClean="0"/>
              <a:t>4.</a:t>
            </a:r>
          </a:p>
          <a:p>
            <a:pPr lvl="1"/>
            <a:r>
              <a:rPr lang="da-DK" dirty="0" smtClean="0"/>
              <a:t>7</a:t>
            </a:r>
            <a:r>
              <a:rPr lang="da-DK" baseline="30000" dirty="0" smtClean="0"/>
              <a:t>1</a:t>
            </a:r>
            <a:r>
              <a:rPr lang="da-DK" dirty="0" smtClean="0"/>
              <a:t> </a:t>
            </a:r>
            <a:r>
              <a:rPr lang="da-DK" dirty="0"/>
              <a:t>≡ 7 mod (10); 7</a:t>
            </a:r>
            <a:r>
              <a:rPr lang="da-DK" baseline="30000" dirty="0"/>
              <a:t>2</a:t>
            </a:r>
            <a:r>
              <a:rPr lang="da-DK" dirty="0"/>
              <a:t> ≡ 9 mod (10); 7</a:t>
            </a:r>
            <a:r>
              <a:rPr lang="da-DK" baseline="30000" dirty="0"/>
              <a:t>4</a:t>
            </a:r>
            <a:r>
              <a:rPr lang="da-DK" dirty="0"/>
              <a:t> ≡ 1 mod (10) → ord(7) = </a:t>
            </a:r>
            <a:r>
              <a:rPr lang="da-DK" dirty="0" smtClean="0"/>
              <a:t>4.</a:t>
            </a:r>
          </a:p>
          <a:p>
            <a:pPr lvl="1"/>
            <a:r>
              <a:rPr lang="da-DK" dirty="0" smtClean="0"/>
              <a:t>9</a:t>
            </a:r>
            <a:r>
              <a:rPr lang="da-DK" baseline="30000" dirty="0" smtClean="0"/>
              <a:t>1</a:t>
            </a:r>
            <a:r>
              <a:rPr lang="da-DK" dirty="0" smtClean="0"/>
              <a:t> </a:t>
            </a:r>
            <a:r>
              <a:rPr lang="da-DK" dirty="0"/>
              <a:t>≡ 9 mod (10); 9</a:t>
            </a:r>
            <a:r>
              <a:rPr lang="da-DK" baseline="30000" dirty="0"/>
              <a:t>2</a:t>
            </a:r>
            <a:r>
              <a:rPr lang="da-DK" dirty="0"/>
              <a:t> ≡ 1 mod (10) → ord(9) = 2.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</a:t>
            </a:r>
            <a:r>
              <a:rPr lang="en-US" dirty="0" smtClean="0"/>
              <a:t>Theorem and finite groups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per Euler’s </a:t>
            </a:r>
            <a:r>
              <a:rPr lang="en-US" dirty="0"/>
              <a:t>theorem </a:t>
            </a:r>
            <a:r>
              <a:rPr lang="en-US" dirty="0" smtClean="0"/>
              <a:t>if </a:t>
            </a:r>
            <a:r>
              <a:rPr lang="en-US" dirty="0"/>
              <a:t>a is the member of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G </a:t>
            </a:r>
            <a:r>
              <a:rPr lang="en-US" dirty="0"/>
              <a:t>=&lt;Z</a:t>
            </a:r>
            <a:r>
              <a:rPr lang="en-US" baseline="-25000" dirty="0"/>
              <a:t>n</a:t>
            </a:r>
            <a:r>
              <a:rPr lang="en-US" dirty="0"/>
              <a:t>*,X</a:t>
            </a:r>
            <a:r>
              <a:rPr lang="en-US" dirty="0" smtClean="0"/>
              <a:t>&gt; , </a:t>
            </a:r>
            <a:r>
              <a:rPr lang="en-US" dirty="0"/>
              <a:t>then </a:t>
            </a:r>
            <a:r>
              <a:rPr lang="en-US" dirty="0" err="1"/>
              <a:t>a</a:t>
            </a:r>
            <a:r>
              <a:rPr lang="en-US" baseline="30000" dirty="0" err="1"/>
              <a:t>φ</a:t>
            </a:r>
            <a:r>
              <a:rPr lang="en-US" baseline="30000" dirty="0"/>
              <a:t>(n)</a:t>
            </a:r>
            <a:r>
              <a:rPr lang="en-US" dirty="0"/>
              <a:t> = 1 mod </a:t>
            </a:r>
            <a:r>
              <a:rPr lang="en-US" dirty="0" smtClean="0"/>
              <a:t>n</a:t>
            </a:r>
          </a:p>
          <a:p>
            <a:r>
              <a:rPr lang="en-US" dirty="0" smtClean="0"/>
              <a:t>i.e. relationship </a:t>
            </a:r>
            <a:r>
              <a:rPr lang="en-US" dirty="0" err="1"/>
              <a:t>a</a:t>
            </a:r>
            <a:r>
              <a:rPr lang="en-US" baseline="30000" dirty="0" err="1"/>
              <a:t>i</a:t>
            </a:r>
            <a:r>
              <a:rPr lang="en-US" dirty="0"/>
              <a:t> ≡ 1 (mod n) holds when </a:t>
            </a:r>
            <a:endParaRPr lang="en-US" dirty="0" smtClean="0"/>
          </a:p>
          <a:p>
            <a:pPr marL="50800" indent="0">
              <a:buNone/>
            </a:pP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= φ(n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40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Theorem and finite groups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the result of </a:t>
            </a:r>
            <a:r>
              <a:rPr lang="en-US" dirty="0" err="1"/>
              <a:t>a</a:t>
            </a:r>
            <a:r>
              <a:rPr lang="en-US" baseline="30000" dirty="0" err="1"/>
              <a:t>i</a:t>
            </a:r>
            <a:r>
              <a:rPr lang="en-US" dirty="0"/>
              <a:t> ≡ x (mod 8) for the group G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Note </a:t>
            </a:r>
            <a:r>
              <a:rPr lang="en-US" dirty="0"/>
              <a:t>that φ(8) = 4. </a:t>
            </a:r>
            <a:r>
              <a:rPr lang="en-US" dirty="0" smtClean="0"/>
              <a:t>elements ={1</a:t>
            </a:r>
            <a:r>
              <a:rPr lang="en-US" dirty="0"/>
              <a:t>, 3, 5</a:t>
            </a:r>
            <a:r>
              <a:rPr lang="en-US" dirty="0" smtClean="0"/>
              <a:t>, 7}.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6" y="3167683"/>
            <a:ext cx="7647313" cy="237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4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Theorem and finite groups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table:</a:t>
            </a:r>
          </a:p>
          <a:p>
            <a:pPr lvl="1"/>
            <a:r>
              <a:rPr lang="en-US" dirty="0" smtClean="0"/>
              <a:t>When </a:t>
            </a:r>
            <a:r>
              <a:rPr lang="en-US" dirty="0" err="1"/>
              <a:t>i</a:t>
            </a:r>
            <a:r>
              <a:rPr lang="en-US" dirty="0"/>
              <a:t> = φ(8) = 4, the result is x = 1 for every 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Value of x can be 1 for more values of I</a:t>
            </a:r>
          </a:p>
          <a:p>
            <a:pPr lvl="1"/>
            <a:r>
              <a:rPr lang="en-US" dirty="0" smtClean="0"/>
              <a:t>Solutions:</a:t>
            </a:r>
          </a:p>
          <a:p>
            <a:pPr lvl="2"/>
            <a:r>
              <a:rPr lang="en-US" dirty="0" err="1" smtClean="0"/>
              <a:t>ord</a:t>
            </a:r>
            <a:r>
              <a:rPr lang="en-US" dirty="0" smtClean="0"/>
              <a:t>(1</a:t>
            </a:r>
            <a:r>
              <a:rPr lang="en-US" dirty="0"/>
              <a:t>) = 1, </a:t>
            </a:r>
            <a:endParaRPr lang="en-US" dirty="0" smtClean="0"/>
          </a:p>
          <a:p>
            <a:pPr lvl="2"/>
            <a:r>
              <a:rPr lang="en-US" dirty="0" err="1" smtClean="0"/>
              <a:t>ord</a:t>
            </a:r>
            <a:r>
              <a:rPr lang="en-US" dirty="0" smtClean="0"/>
              <a:t>(3</a:t>
            </a:r>
            <a:r>
              <a:rPr lang="en-US" dirty="0"/>
              <a:t>) = 2, </a:t>
            </a:r>
            <a:endParaRPr lang="en-US" dirty="0" smtClean="0"/>
          </a:p>
          <a:p>
            <a:pPr lvl="2"/>
            <a:r>
              <a:rPr lang="en-US" dirty="0" err="1" smtClean="0"/>
              <a:t>ord</a:t>
            </a:r>
            <a:r>
              <a:rPr lang="en-US" dirty="0" smtClean="0"/>
              <a:t>(5</a:t>
            </a:r>
            <a:r>
              <a:rPr lang="en-US" dirty="0"/>
              <a:t>) = 2, and </a:t>
            </a:r>
            <a:endParaRPr lang="en-US" dirty="0" smtClean="0"/>
          </a:p>
          <a:p>
            <a:pPr lvl="2"/>
            <a:r>
              <a:rPr lang="en-US" dirty="0" err="1" smtClean="0"/>
              <a:t>ord</a:t>
            </a:r>
            <a:r>
              <a:rPr lang="en-US" dirty="0" smtClean="0"/>
              <a:t>(7</a:t>
            </a:r>
            <a:r>
              <a:rPr lang="en-US" dirty="0"/>
              <a:t>) = 2.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47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the group G </a:t>
            </a:r>
            <a:r>
              <a:rPr lang="en-US" dirty="0" smtClean="0"/>
              <a:t>=</a:t>
            </a:r>
            <a:r>
              <a:rPr lang="en-US" dirty="0"/>
              <a:t>&lt;Z</a:t>
            </a:r>
            <a:r>
              <a:rPr lang="en-US" baseline="-25000" dirty="0"/>
              <a:t>n</a:t>
            </a:r>
            <a:r>
              <a:rPr lang="en-US" dirty="0"/>
              <a:t>*,X&gt; </a:t>
            </a:r>
            <a:r>
              <a:rPr lang="en-US" dirty="0" smtClean="0"/>
              <a:t>, </a:t>
            </a:r>
            <a:r>
              <a:rPr lang="en-US" dirty="0"/>
              <a:t>when the order of an element is the same as φ(n), that element is called the primitive root of the group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E.g. G =&lt;Z</a:t>
            </a:r>
            <a:r>
              <a:rPr lang="en-US" baseline="-25000" dirty="0" smtClean="0"/>
              <a:t>8</a:t>
            </a:r>
            <a:r>
              <a:rPr lang="en-US" dirty="0" smtClean="0"/>
              <a:t>*,X&gt;  </a:t>
            </a:r>
          </a:p>
          <a:p>
            <a:pPr lvl="1"/>
            <a:r>
              <a:rPr lang="en-US" dirty="0" smtClean="0"/>
              <a:t>Z</a:t>
            </a:r>
            <a:r>
              <a:rPr lang="en-US" baseline="-25000" dirty="0" smtClean="0"/>
              <a:t>8</a:t>
            </a:r>
            <a:r>
              <a:rPr lang="en-US" dirty="0" smtClean="0"/>
              <a:t>* elements={1,3,5,7}</a:t>
            </a:r>
          </a:p>
          <a:p>
            <a:pPr lvl="1"/>
            <a:r>
              <a:rPr lang="en-US" dirty="0" err="1" smtClean="0"/>
              <a:t>ord</a:t>
            </a:r>
            <a:r>
              <a:rPr lang="en-US" dirty="0" smtClean="0"/>
              <a:t>(1) = 1, </a:t>
            </a:r>
            <a:r>
              <a:rPr lang="en-US" dirty="0" err="1" smtClean="0"/>
              <a:t>ord</a:t>
            </a:r>
            <a:r>
              <a:rPr lang="en-US" dirty="0" smtClean="0"/>
              <a:t>(3) = 2, </a:t>
            </a:r>
            <a:r>
              <a:rPr lang="en-US" dirty="0" err="1" smtClean="0"/>
              <a:t>ord</a:t>
            </a:r>
            <a:r>
              <a:rPr lang="en-US" dirty="0" smtClean="0"/>
              <a:t>(5) = 2, and </a:t>
            </a:r>
            <a:r>
              <a:rPr lang="en-US" dirty="0" err="1" smtClean="0"/>
              <a:t>ord</a:t>
            </a:r>
            <a:r>
              <a:rPr lang="en-US" dirty="0" smtClean="0"/>
              <a:t>(7) = 2 </a:t>
            </a:r>
          </a:p>
          <a:p>
            <a:pPr lvl="1"/>
            <a:r>
              <a:rPr lang="en-US" dirty="0" smtClean="0"/>
              <a:t>i.e. no element has the order equal to φ(8) = 4. </a:t>
            </a:r>
          </a:p>
          <a:p>
            <a:pPr lvl="1"/>
            <a:r>
              <a:rPr lang="en-US" dirty="0" smtClean="0"/>
              <a:t>The order of elements are all smaller than 4.</a:t>
            </a:r>
          </a:p>
          <a:p>
            <a:pPr lvl="1"/>
            <a:r>
              <a:rPr lang="en-US" dirty="0" smtClean="0"/>
              <a:t>Thus, G Has no primitive roots</a:t>
            </a:r>
          </a:p>
          <a:p>
            <a:pPr marL="5334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1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G =&lt;</a:t>
            </a:r>
            <a:r>
              <a:rPr lang="en-US" dirty="0" smtClean="0"/>
              <a:t>Z</a:t>
            </a:r>
            <a:r>
              <a:rPr lang="en-US" baseline="-25000" dirty="0" smtClean="0"/>
              <a:t>7</a:t>
            </a:r>
            <a:r>
              <a:rPr lang="en-US" dirty="0" smtClean="0"/>
              <a:t>*,</a:t>
            </a:r>
            <a:r>
              <a:rPr lang="en-US" dirty="0"/>
              <a:t>X&gt;  </a:t>
            </a:r>
          </a:p>
          <a:p>
            <a:pPr lvl="1"/>
            <a:r>
              <a:rPr lang="en-US" dirty="0" smtClean="0"/>
              <a:t>Z7* </a:t>
            </a:r>
            <a:r>
              <a:rPr lang="en-US" dirty="0"/>
              <a:t>elements={</a:t>
            </a:r>
            <a:r>
              <a:rPr lang="en-US" dirty="0" smtClean="0"/>
              <a:t>1,2,3,4,5,6}</a:t>
            </a:r>
          </a:p>
          <a:p>
            <a:pPr lvl="1"/>
            <a:r>
              <a:rPr lang="en-US" dirty="0" smtClean="0"/>
              <a:t>φ(7) = 6</a:t>
            </a:r>
            <a:endParaRPr lang="en-US" dirty="0"/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5" y="2740438"/>
            <a:ext cx="7169703" cy="219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217" y="5307496"/>
            <a:ext cx="745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err="1"/>
              <a:t>ord</a:t>
            </a:r>
            <a:r>
              <a:rPr lang="en-IN" sz="1800" dirty="0"/>
              <a:t>(1) = 1, </a:t>
            </a:r>
            <a:r>
              <a:rPr lang="en-IN" sz="1800" dirty="0" err="1"/>
              <a:t>ord</a:t>
            </a:r>
            <a:r>
              <a:rPr lang="en-IN" sz="1800" dirty="0"/>
              <a:t>(2) = 3, </a:t>
            </a:r>
            <a:r>
              <a:rPr lang="en-IN" sz="1800" b="1" u="sng" dirty="0" err="1"/>
              <a:t>ord</a:t>
            </a:r>
            <a:r>
              <a:rPr lang="en-IN" sz="1800" b="1" u="sng" dirty="0"/>
              <a:t>(3) = 6</a:t>
            </a:r>
            <a:r>
              <a:rPr lang="en-IN" sz="1800" dirty="0"/>
              <a:t>, </a:t>
            </a:r>
            <a:r>
              <a:rPr lang="en-IN" sz="1800" dirty="0" err="1"/>
              <a:t>ord</a:t>
            </a:r>
            <a:r>
              <a:rPr lang="en-IN" sz="1800" dirty="0"/>
              <a:t>(4) = 3, </a:t>
            </a:r>
            <a:r>
              <a:rPr lang="en-IN" sz="1800" b="1" u="sng" dirty="0" err="1"/>
              <a:t>ord</a:t>
            </a:r>
            <a:r>
              <a:rPr lang="en-IN" sz="1800" b="1" u="sng" dirty="0"/>
              <a:t>(5) = 6</a:t>
            </a:r>
            <a:r>
              <a:rPr lang="en-IN" sz="1800" dirty="0"/>
              <a:t>, and </a:t>
            </a:r>
            <a:r>
              <a:rPr lang="en-IN" sz="1800" dirty="0" err="1"/>
              <a:t>ord</a:t>
            </a:r>
            <a:r>
              <a:rPr lang="en-IN" sz="1800" dirty="0"/>
              <a:t>(6) = 1</a:t>
            </a:r>
            <a:r>
              <a:rPr lang="en-IN" sz="1800" dirty="0" smtClean="0"/>
              <a:t>.</a:t>
            </a:r>
          </a:p>
          <a:p>
            <a:r>
              <a:rPr lang="en-US" sz="1800" dirty="0" smtClean="0"/>
              <a:t>So, group </a:t>
            </a:r>
            <a:r>
              <a:rPr lang="en-US" sz="1800" dirty="0"/>
              <a:t>has only two primitive roots: 3 and </a:t>
            </a:r>
            <a:r>
              <a:rPr lang="en-US" sz="1800" dirty="0" smtClean="0"/>
              <a:t>5 as </a:t>
            </a:r>
            <a:r>
              <a:rPr lang="en-US" sz="1800" dirty="0" err="1" smtClean="0"/>
              <a:t>ord</a:t>
            </a:r>
            <a:r>
              <a:rPr lang="en-US" sz="1800" dirty="0" smtClean="0"/>
              <a:t>(3)=</a:t>
            </a:r>
            <a:r>
              <a:rPr lang="en-US" sz="1800" dirty="0" err="1" smtClean="0"/>
              <a:t>ord</a:t>
            </a:r>
            <a:r>
              <a:rPr lang="en-US" sz="1800" dirty="0" smtClean="0"/>
              <a:t>(5)=</a:t>
            </a:r>
            <a:r>
              <a:rPr lang="en-US" sz="1800" dirty="0"/>
              <a:t> φ(7)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5724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</a:t>
            </a:r>
            <a:r>
              <a:rPr lang="en-US" dirty="0"/>
              <a:t>Roots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/>
              <a:t>The group G =&lt;Z</a:t>
            </a:r>
            <a:r>
              <a:rPr lang="en-US" baseline="-25000" dirty="0"/>
              <a:t>n</a:t>
            </a:r>
            <a:r>
              <a:rPr lang="en-US" dirty="0"/>
              <a:t>*,X&gt; has primitive roots only if n is 2, 4,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, or 2p</a:t>
            </a:r>
            <a:r>
              <a:rPr lang="en-US" baseline="30000" dirty="0"/>
              <a:t>t</a:t>
            </a:r>
            <a:r>
              <a:rPr lang="en-US" dirty="0"/>
              <a:t> .</a:t>
            </a:r>
            <a:endParaRPr lang="en-IN" dirty="0"/>
          </a:p>
          <a:p>
            <a:r>
              <a:rPr lang="en-US" dirty="0" smtClean="0"/>
              <a:t>If </a:t>
            </a:r>
            <a:r>
              <a:rPr lang="en-US" dirty="0"/>
              <a:t>a group has a primitive root, then it normally has several of them.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number of primitive roots </a:t>
            </a:r>
            <a:r>
              <a:rPr lang="en-US" dirty="0" smtClean="0"/>
              <a:t>are calculated </a:t>
            </a:r>
            <a:r>
              <a:rPr lang="en-US" dirty="0"/>
              <a:t>as φ(φ(n)). </a:t>
            </a:r>
            <a:endParaRPr lang="en-US" dirty="0" smtClean="0"/>
          </a:p>
          <a:p>
            <a:r>
              <a:rPr lang="en-US" dirty="0" smtClean="0"/>
              <a:t>E.g.  </a:t>
            </a:r>
            <a:r>
              <a:rPr lang="en-US" dirty="0"/>
              <a:t>the number of primitive </a:t>
            </a:r>
            <a:r>
              <a:rPr lang="en-US" dirty="0" smtClean="0"/>
              <a:t>roots </a:t>
            </a:r>
            <a:r>
              <a:rPr lang="en-US" dirty="0"/>
              <a:t>G =&lt;</a:t>
            </a:r>
            <a:r>
              <a:rPr lang="en-US" dirty="0" smtClean="0"/>
              <a:t>Z</a:t>
            </a:r>
            <a:r>
              <a:rPr lang="en-US" baseline="-25000" dirty="0" smtClean="0"/>
              <a:t>17</a:t>
            </a:r>
            <a:r>
              <a:rPr lang="en-US" dirty="0" smtClean="0"/>
              <a:t>*,</a:t>
            </a:r>
            <a:r>
              <a:rPr lang="en-US" dirty="0"/>
              <a:t>X</a:t>
            </a:r>
            <a:r>
              <a:rPr lang="en-US" dirty="0" smtClean="0"/>
              <a:t>&gt; are:  φ(φ(17)) = φ(16)=8</a:t>
            </a:r>
            <a:r>
              <a:rPr lang="en-US" baseline="30000" dirty="0" smtClean="0"/>
              <a:t>#</a:t>
            </a:r>
            <a:r>
              <a:rPr lang="en-US" dirty="0" smtClean="0"/>
              <a:t> </a:t>
            </a:r>
          </a:p>
          <a:p>
            <a:pPr marL="50800" indent="0">
              <a:buNone/>
            </a:pPr>
            <a:r>
              <a:rPr lang="en-US" sz="1900" baseline="30000" dirty="0"/>
              <a:t>#</a:t>
            </a:r>
            <a:r>
              <a:rPr lang="en-US" sz="1900" dirty="0" smtClean="0"/>
              <a:t>cant be divided in prime factors. </a:t>
            </a:r>
          </a:p>
          <a:p>
            <a:pPr marL="50800" indent="0">
              <a:buNone/>
            </a:pPr>
            <a:r>
              <a:rPr lang="en-US" sz="1900" dirty="0" smtClean="0"/>
              <a:t>Z</a:t>
            </a:r>
            <a:r>
              <a:rPr lang="en-US" sz="1900" baseline="-25000" dirty="0" smtClean="0"/>
              <a:t>16</a:t>
            </a:r>
            <a:r>
              <a:rPr lang="en-US" sz="1900" dirty="0" smtClean="0"/>
              <a:t>*={1,3,5,7,9,11,13,15}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8499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Given: The </a:t>
            </a:r>
            <a:r>
              <a:rPr lang="en-US" dirty="0"/>
              <a:t>group G =&lt;Z</a:t>
            </a:r>
            <a:r>
              <a:rPr lang="en-US" baseline="-25000" dirty="0"/>
              <a:t>n</a:t>
            </a:r>
            <a:r>
              <a:rPr lang="en-US" dirty="0"/>
              <a:t>*,X&gt; has primitive roots only if n is 2, 4,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, or 2p</a:t>
            </a:r>
            <a:r>
              <a:rPr lang="en-US" baseline="30000" dirty="0"/>
              <a:t>t</a:t>
            </a:r>
            <a:r>
              <a:rPr lang="en-US" dirty="0"/>
              <a:t> 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31" y="2656505"/>
            <a:ext cx="8368011" cy="207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3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and issues with Primitive </a:t>
            </a:r>
            <a:r>
              <a:rPr lang="en-US" dirty="0"/>
              <a:t>Roots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565150" indent="-514350">
              <a:buAutoNum type="arabicPeriod"/>
            </a:pPr>
            <a:r>
              <a:rPr lang="en-US" dirty="0" smtClean="0"/>
              <a:t>Given </a:t>
            </a:r>
            <a:r>
              <a:rPr lang="en-US" dirty="0"/>
              <a:t>an element a and the group G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</a:t>
            </a:r>
            <a:r>
              <a:rPr lang="en-US" dirty="0"/>
              <a:t>, how can we find out whether a is a primitive </a:t>
            </a:r>
            <a:r>
              <a:rPr lang="en-US" dirty="0" smtClean="0"/>
              <a:t>root?</a:t>
            </a:r>
          </a:p>
          <a:p>
            <a:pPr marL="1022350" lvl="1" indent="-514350">
              <a:buFont typeface="+mj-lt"/>
              <a:buAutoNum type="alphaLcPeriod"/>
            </a:pPr>
            <a:r>
              <a:rPr lang="en-US" dirty="0" smtClean="0"/>
              <a:t>Computation of φ(n) is </a:t>
            </a:r>
            <a:r>
              <a:rPr lang="en-US" dirty="0"/>
              <a:t>as difficult as factorization of n. </a:t>
            </a:r>
          </a:p>
          <a:p>
            <a:pPr marL="1022350" lvl="1" indent="-514350">
              <a:buFont typeface="+mj-lt"/>
              <a:buAutoNum type="alphaLcPeriod"/>
            </a:pPr>
            <a:r>
              <a:rPr lang="en-US" dirty="0" smtClean="0"/>
              <a:t>Checking whether </a:t>
            </a:r>
            <a:r>
              <a:rPr lang="en-US" dirty="0" err="1"/>
              <a:t>ord</a:t>
            </a:r>
            <a:r>
              <a:rPr lang="en-US" dirty="0"/>
              <a:t>(a) = φ(n).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Given </a:t>
            </a:r>
            <a:r>
              <a:rPr lang="en-US" dirty="0"/>
              <a:t>a group G </a:t>
            </a:r>
            <a:r>
              <a:rPr lang="en-US" dirty="0" smtClean="0"/>
              <a:t>=&lt;</a:t>
            </a:r>
            <a:r>
              <a:rPr lang="en-US" dirty="0"/>
              <a:t>Z</a:t>
            </a:r>
            <a:r>
              <a:rPr lang="en-US" baseline="-25000" dirty="0"/>
              <a:t>n</a:t>
            </a:r>
            <a:r>
              <a:rPr lang="en-US" dirty="0"/>
              <a:t>*,X&gt;  </a:t>
            </a:r>
            <a:r>
              <a:rPr lang="en-US" dirty="0" smtClean="0"/>
              <a:t>how to check </a:t>
            </a:r>
            <a:r>
              <a:rPr lang="en-US" dirty="0"/>
              <a:t>all primitive roots of G? </a:t>
            </a:r>
            <a:endParaRPr lang="en-US" dirty="0" smtClean="0"/>
          </a:p>
          <a:p>
            <a:pPr marL="508000" lvl="1" indent="0">
              <a:buNone/>
            </a:pPr>
            <a:r>
              <a:rPr lang="en-US" dirty="0" smtClean="0"/>
              <a:t>This </a:t>
            </a:r>
            <a:r>
              <a:rPr lang="en-US" dirty="0"/>
              <a:t>is more difficult than </a:t>
            </a:r>
            <a:r>
              <a:rPr lang="en-US" dirty="0" smtClean="0"/>
              <a:t>the </a:t>
            </a:r>
            <a:r>
              <a:rPr lang="en-US" dirty="0"/>
              <a:t>first task because we need </a:t>
            </a:r>
            <a:r>
              <a:rPr lang="en-US" dirty="0" smtClean="0"/>
              <a:t>to check if </a:t>
            </a:r>
            <a:r>
              <a:rPr lang="en-US" b="1" u="sng" dirty="0" err="1"/>
              <a:t>ord</a:t>
            </a:r>
            <a:r>
              <a:rPr lang="en-US" b="1" u="sng" dirty="0"/>
              <a:t>(a) = </a:t>
            </a:r>
            <a:r>
              <a:rPr lang="en-US" b="1" u="sng" dirty="0" smtClean="0"/>
              <a:t>φ(n) </a:t>
            </a:r>
            <a:r>
              <a:rPr lang="en-US" dirty="0" smtClean="0"/>
              <a:t>for </a:t>
            </a:r>
            <a:r>
              <a:rPr lang="en-US" dirty="0"/>
              <a:t>all elements of the group.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Given </a:t>
            </a:r>
            <a:r>
              <a:rPr lang="en-US" dirty="0"/>
              <a:t>a group G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</a:t>
            </a:r>
            <a:r>
              <a:rPr lang="en-US" dirty="0"/>
              <a:t>, how </a:t>
            </a:r>
            <a:r>
              <a:rPr lang="en-US" dirty="0" smtClean="0"/>
              <a:t>to select </a:t>
            </a:r>
            <a:r>
              <a:rPr lang="en-US" dirty="0"/>
              <a:t>a primitive root of G? </a:t>
            </a:r>
            <a:endParaRPr lang="en-US" dirty="0" smtClean="0"/>
          </a:p>
          <a:p>
            <a:pPr marL="1022350" lvl="1" indent="-514350">
              <a:buFont typeface="+mj-lt"/>
              <a:buAutoNum type="alphaLcPeriod"/>
            </a:pPr>
            <a:r>
              <a:rPr lang="en-US" dirty="0" smtClean="0"/>
              <a:t>Cryptography needs at </a:t>
            </a:r>
            <a:r>
              <a:rPr lang="en-US" dirty="0"/>
              <a:t>least one primitive root in the </a:t>
            </a:r>
            <a:r>
              <a:rPr lang="en-US" dirty="0" smtClean="0"/>
              <a:t>given group</a:t>
            </a:r>
            <a:r>
              <a:rPr lang="en-US" dirty="0"/>
              <a:t>. </a:t>
            </a:r>
            <a:endParaRPr lang="en-US" dirty="0" smtClean="0"/>
          </a:p>
          <a:p>
            <a:pPr marL="1022350" lvl="1" indent="-514350">
              <a:buFont typeface="+mj-lt"/>
              <a:buAutoNum type="alphaLcPeriod"/>
            </a:pPr>
            <a:r>
              <a:rPr lang="en-US" dirty="0" smtClean="0"/>
              <a:t>However </a:t>
            </a:r>
            <a:r>
              <a:rPr lang="en-US" dirty="0"/>
              <a:t>value of n is chosen by the user and </a:t>
            </a:r>
            <a:r>
              <a:rPr lang="en-US" dirty="0" smtClean="0"/>
              <a:t>user </a:t>
            </a:r>
            <a:r>
              <a:rPr lang="en-US" dirty="0"/>
              <a:t>knows the value of φ(n). </a:t>
            </a:r>
            <a:endParaRPr lang="en-US" dirty="0" smtClean="0"/>
          </a:p>
          <a:p>
            <a:pPr marL="1022350" lvl="1" indent="-514350">
              <a:buFont typeface="+mj-lt"/>
              <a:buAutoNum type="alphaLcPeriod"/>
            </a:pPr>
            <a:r>
              <a:rPr lang="en-US" dirty="0" smtClean="0"/>
              <a:t>The user has to try </a:t>
            </a:r>
            <a:r>
              <a:rPr lang="en-US" dirty="0"/>
              <a:t>several elements until </a:t>
            </a:r>
            <a:r>
              <a:rPr lang="en-US" dirty="0" smtClean="0"/>
              <a:t>they find </a:t>
            </a:r>
            <a:r>
              <a:rPr lang="en-US" dirty="0"/>
              <a:t>the first one.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8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</a:t>
            </a:r>
            <a:r>
              <a:rPr lang="en-US" dirty="0" smtClean="0"/>
              <a:t>Groups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</a:t>
            </a:r>
            <a:r>
              <a:rPr lang="en-US" dirty="0"/>
              <a:t>the group G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</a:t>
            </a:r>
            <a:r>
              <a:rPr lang="en-US" dirty="0"/>
              <a:t>has primitive roots, it is cyclic.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primitive root is a generator and can be used to create the whole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other words, if g is a primitive root in the group, we can generate the </a:t>
            </a:r>
            <a:r>
              <a:rPr lang="en-US" dirty="0" smtClean="0"/>
              <a:t>set </a:t>
            </a:r>
            <a:r>
              <a:rPr lang="en-US" dirty="0"/>
              <a:t>Zn* </a:t>
            </a:r>
            <a:r>
              <a:rPr lang="en-US" dirty="0" smtClean="0"/>
              <a:t>as</a:t>
            </a:r>
          </a:p>
          <a:p>
            <a:pPr marL="50800" indent="0" algn="ctr">
              <a:buNone/>
            </a:pPr>
            <a:r>
              <a:rPr lang="en-IN" dirty="0"/>
              <a:t>Z</a:t>
            </a:r>
            <a:r>
              <a:rPr lang="en-IN" baseline="-25000" dirty="0"/>
              <a:t>n</a:t>
            </a:r>
            <a:r>
              <a:rPr lang="en-IN" baseline="30000" dirty="0"/>
              <a:t>∗</a:t>
            </a:r>
            <a:r>
              <a:rPr lang="en-IN" dirty="0"/>
              <a:t> = {g</a:t>
            </a:r>
            <a:r>
              <a:rPr lang="en-IN" baseline="30000" dirty="0"/>
              <a:t>1</a:t>
            </a:r>
            <a:r>
              <a:rPr lang="en-IN" dirty="0"/>
              <a:t> , g</a:t>
            </a:r>
            <a:r>
              <a:rPr lang="en-IN" baseline="30000" dirty="0"/>
              <a:t>2</a:t>
            </a:r>
            <a:r>
              <a:rPr lang="en-IN" dirty="0"/>
              <a:t> , g</a:t>
            </a:r>
            <a:r>
              <a:rPr lang="en-IN" baseline="30000" dirty="0"/>
              <a:t>3 </a:t>
            </a:r>
            <a:r>
              <a:rPr lang="en-IN" dirty="0"/>
              <a:t>, …, g</a:t>
            </a:r>
            <a:r>
              <a:rPr lang="el-GR" baseline="30000" dirty="0"/>
              <a:t>φ(</a:t>
            </a:r>
            <a:r>
              <a:rPr lang="en-IN" baseline="30000" dirty="0"/>
              <a:t>n) </a:t>
            </a:r>
            <a:r>
              <a:rPr lang="en-IN" dirty="0" smtClean="0"/>
              <a:t>}</a:t>
            </a:r>
          </a:p>
          <a:p>
            <a:r>
              <a:rPr lang="en-US" dirty="0"/>
              <a:t>The group </a:t>
            </a:r>
            <a:r>
              <a:rPr lang="en-US" dirty="0" smtClean="0"/>
              <a:t>G</a:t>
            </a:r>
            <a:r>
              <a:rPr lang="en-US" dirty="0"/>
              <a:t>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is </a:t>
            </a:r>
            <a:r>
              <a:rPr lang="en-US" dirty="0"/>
              <a:t>a cyclic group if it has primitive roots.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group G =&lt;</a:t>
            </a:r>
            <a:r>
              <a:rPr lang="en-US" dirty="0" err="1" smtClean="0"/>
              <a:t>Z</a:t>
            </a:r>
            <a:r>
              <a:rPr lang="en-US" baseline="-25000" dirty="0" err="1"/>
              <a:t>p</a:t>
            </a:r>
            <a:r>
              <a:rPr lang="en-US" dirty="0" smtClean="0"/>
              <a:t>*,</a:t>
            </a:r>
            <a:r>
              <a:rPr lang="en-US" dirty="0"/>
              <a:t>X&gt;</a:t>
            </a:r>
            <a:r>
              <a:rPr lang="en-US" dirty="0" smtClean="0"/>
              <a:t> </a:t>
            </a:r>
            <a:r>
              <a:rPr lang="en-US" dirty="0"/>
              <a:t>is always cyclic</a:t>
            </a:r>
            <a:r>
              <a:rPr lang="en-US" dirty="0" smtClean="0"/>
              <a:t>. (Prime no property)</a:t>
            </a:r>
            <a:endParaRPr lang="en-IN" dirty="0" smtClean="0"/>
          </a:p>
          <a:p>
            <a:pPr marL="50800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4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820d402a7_0_12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278" name="Google Shape;278;g20820d402a7_0_12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79" name="Google Shape;279;g20820d402a7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88108"/>
            <a:ext cx="9144001" cy="4681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2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Cyclic group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651" y="1324629"/>
            <a:ext cx="8497957" cy="4525963"/>
          </a:xfrm>
        </p:spPr>
        <p:txBody>
          <a:bodyPr>
            <a:normAutofit/>
          </a:bodyPr>
          <a:lstStyle/>
          <a:p>
            <a:r>
              <a:rPr lang="en-US" dirty="0"/>
              <a:t>The group G =&lt;</a:t>
            </a:r>
            <a:r>
              <a:rPr lang="en-US" dirty="0" smtClean="0"/>
              <a:t>Z</a:t>
            </a:r>
            <a:r>
              <a:rPr lang="en-US" baseline="-25000" dirty="0" smtClean="0"/>
              <a:t>10</a:t>
            </a:r>
            <a:r>
              <a:rPr lang="en-US" dirty="0" smtClean="0"/>
              <a:t>*,</a:t>
            </a:r>
            <a:r>
              <a:rPr lang="en-US" dirty="0"/>
              <a:t>X&gt;</a:t>
            </a:r>
            <a:r>
              <a:rPr lang="en-US" dirty="0" smtClean="0"/>
              <a:t> </a:t>
            </a:r>
            <a:r>
              <a:rPr lang="en-US" dirty="0"/>
              <a:t>has two primitive roots because φ(10) = 4 and φ(φ(10)) = 2. </a:t>
            </a:r>
            <a:endParaRPr lang="en-US" dirty="0" smtClean="0"/>
          </a:p>
          <a:p>
            <a:r>
              <a:rPr lang="en-US" dirty="0" smtClean="0"/>
              <a:t>Primitive roots= 3,7.</a:t>
            </a:r>
          </a:p>
          <a:p>
            <a:r>
              <a:rPr lang="en-US" dirty="0" smtClean="0"/>
              <a:t>using each </a:t>
            </a:r>
            <a:r>
              <a:rPr lang="en-US" dirty="0"/>
              <a:t>primitive </a:t>
            </a:r>
            <a:r>
              <a:rPr lang="en-US" dirty="0" smtClean="0"/>
              <a:t>root, generate a group of </a:t>
            </a:r>
            <a:r>
              <a:rPr lang="en-US" dirty="0"/>
              <a:t>Z</a:t>
            </a:r>
            <a:r>
              <a:rPr lang="en-US" baseline="-25000" dirty="0"/>
              <a:t>10</a:t>
            </a:r>
            <a:r>
              <a:rPr lang="en-US" dirty="0" smtClean="0"/>
              <a:t>*.</a:t>
            </a:r>
          </a:p>
          <a:p>
            <a:pPr marL="50800" indent="0">
              <a:buNone/>
            </a:pPr>
            <a:r>
              <a:rPr lang="en-IN" dirty="0" smtClean="0"/>
              <a:t>Using g=3 </a:t>
            </a:r>
            <a:r>
              <a:rPr lang="en-IN" dirty="0" smtClean="0">
                <a:sym typeface="Wingdings" panose="05000000000000000000" pitchFamily="2" charset="2"/>
              </a:rPr>
              <a:t></a:t>
            </a:r>
            <a:r>
              <a:rPr lang="en-IN" sz="2000" dirty="0" smtClean="0"/>
              <a:t>g</a:t>
            </a:r>
            <a:r>
              <a:rPr lang="en-IN" sz="2000" baseline="30000" dirty="0" smtClean="0"/>
              <a:t>1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3</a:t>
            </a:r>
            <a:r>
              <a:rPr lang="da-DK" sz="2000" dirty="0"/>
              <a:t> </a:t>
            </a:r>
            <a:r>
              <a:rPr lang="en-IN" sz="2000" dirty="0"/>
              <a:t>g</a:t>
            </a:r>
            <a:r>
              <a:rPr lang="en-IN" sz="2000" baseline="30000" dirty="0"/>
              <a:t>2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9</a:t>
            </a:r>
            <a:r>
              <a:rPr lang="da-DK" sz="2000" dirty="0"/>
              <a:t> </a:t>
            </a:r>
            <a:r>
              <a:rPr lang="en-IN" sz="2000" dirty="0"/>
              <a:t>g</a:t>
            </a:r>
            <a:r>
              <a:rPr lang="en-IN" sz="2000" baseline="30000" dirty="0"/>
              <a:t>3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7</a:t>
            </a:r>
            <a:r>
              <a:rPr lang="da-DK" sz="2000" dirty="0"/>
              <a:t> g</a:t>
            </a:r>
            <a:r>
              <a:rPr lang="da-DK" sz="2000" baseline="30000" dirty="0"/>
              <a:t>4 </a:t>
            </a:r>
            <a:r>
              <a:rPr lang="da-DK" sz="2000" dirty="0"/>
              <a:t>mod 10 = </a:t>
            </a:r>
            <a:r>
              <a:rPr lang="da-DK" sz="2000" dirty="0" smtClean="0">
                <a:solidFill>
                  <a:srgbClr val="00B050"/>
                </a:solidFill>
              </a:rPr>
              <a:t>1</a:t>
            </a:r>
            <a:r>
              <a:rPr lang="da-DK" sz="2000" dirty="0" smtClean="0"/>
              <a:t> </a:t>
            </a:r>
          </a:p>
          <a:p>
            <a:pPr marL="50800" indent="0">
              <a:buNone/>
            </a:pPr>
            <a:r>
              <a:rPr lang="da-DK" dirty="0" smtClean="0"/>
              <a:t> using g=7</a:t>
            </a:r>
            <a:r>
              <a:rPr lang="da-DK" dirty="0" smtClean="0">
                <a:sym typeface="Wingdings" panose="05000000000000000000" pitchFamily="2" charset="2"/>
              </a:rPr>
              <a:t> </a:t>
            </a:r>
            <a:r>
              <a:rPr lang="en-IN" sz="2000" dirty="0" smtClean="0"/>
              <a:t>g</a:t>
            </a:r>
            <a:r>
              <a:rPr lang="en-IN" sz="2000" baseline="30000" dirty="0" smtClean="0"/>
              <a:t>1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7</a:t>
            </a:r>
            <a:r>
              <a:rPr lang="da-DK" sz="2000" dirty="0"/>
              <a:t> </a:t>
            </a:r>
            <a:r>
              <a:rPr lang="en-IN" sz="2000" dirty="0"/>
              <a:t>g</a:t>
            </a:r>
            <a:r>
              <a:rPr lang="en-IN" sz="2000" baseline="30000" dirty="0"/>
              <a:t>2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9</a:t>
            </a:r>
            <a:r>
              <a:rPr lang="da-DK" sz="2000" dirty="0"/>
              <a:t> </a:t>
            </a:r>
            <a:r>
              <a:rPr lang="en-IN" sz="2000" dirty="0"/>
              <a:t>g</a:t>
            </a:r>
            <a:r>
              <a:rPr lang="en-IN" sz="2000" baseline="30000" dirty="0"/>
              <a:t>3</a:t>
            </a:r>
            <a:r>
              <a:rPr lang="da-DK" sz="2000" dirty="0" smtClean="0"/>
              <a:t> </a:t>
            </a:r>
            <a:r>
              <a:rPr lang="da-DK" sz="2000" dirty="0"/>
              <a:t>mod 10 = </a:t>
            </a:r>
            <a:r>
              <a:rPr lang="da-DK" sz="2000" dirty="0">
                <a:solidFill>
                  <a:srgbClr val="00B050"/>
                </a:solidFill>
              </a:rPr>
              <a:t>3</a:t>
            </a:r>
            <a:r>
              <a:rPr lang="da-DK" sz="2000" dirty="0"/>
              <a:t> g</a:t>
            </a:r>
            <a:r>
              <a:rPr lang="da-DK" sz="2000" baseline="30000" dirty="0"/>
              <a:t>4</a:t>
            </a:r>
            <a:r>
              <a:rPr lang="da-DK" sz="2000" dirty="0"/>
              <a:t> mod 10 =</a:t>
            </a:r>
            <a:r>
              <a:rPr lang="da-DK" sz="2000" dirty="0">
                <a:solidFill>
                  <a:srgbClr val="00B050"/>
                </a:solidFill>
              </a:rPr>
              <a:t> </a:t>
            </a:r>
            <a:r>
              <a:rPr lang="da-DK" sz="2000" dirty="0" smtClean="0">
                <a:solidFill>
                  <a:srgbClr val="00B050"/>
                </a:solidFill>
              </a:rPr>
              <a:t>1</a:t>
            </a:r>
          </a:p>
          <a:p>
            <a:r>
              <a:rPr lang="da-DK" dirty="0" smtClean="0"/>
              <a:t>Cyclic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7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Logarithm….. again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Logarithm problem is to compute x given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 (mod p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</a:t>
            </a:r>
            <a:r>
              <a:rPr lang="en-US" dirty="0"/>
              <a:t>problem is </a:t>
            </a:r>
            <a:r>
              <a:rPr lang="en-US" b="1" dirty="0"/>
              <a:t>hard for a large prime </a:t>
            </a:r>
            <a:r>
              <a:rPr lang="en-US" b="1" dirty="0" smtClean="0"/>
              <a:t>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96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Discrete Logarithm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50800" indent="0">
              <a:buNone/>
            </a:pPr>
            <a:r>
              <a:rPr lang="en-US" dirty="0" smtClean="0"/>
              <a:t>The </a:t>
            </a:r>
            <a:r>
              <a:rPr lang="en-US" dirty="0"/>
              <a:t>group G =&lt;Z</a:t>
            </a:r>
            <a:r>
              <a:rPr lang="en-US" baseline="-25000" dirty="0"/>
              <a:t>n</a:t>
            </a:r>
            <a:r>
              <a:rPr lang="en-US" dirty="0"/>
              <a:t>*,X&gt;</a:t>
            </a:r>
            <a:r>
              <a:rPr lang="en-US" dirty="0" smtClean="0"/>
              <a:t> </a:t>
            </a:r>
            <a:r>
              <a:rPr lang="en-US" dirty="0"/>
              <a:t>has several interesting properties: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Its </a:t>
            </a:r>
            <a:r>
              <a:rPr lang="en-US" dirty="0"/>
              <a:t>elements include all integers from 1 to p − 1.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always has primitive roots.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is cyclic.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elements can be created using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where x is an integer from 1 to φ(n) = p − 1</a:t>
            </a:r>
            <a:r>
              <a:rPr lang="en-US" dirty="0" smtClean="0"/>
              <a:t>.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The primitive roots can be thought as the base of logarithm.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the group has k primitive roots, calculations can be done in k different bases.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Given </a:t>
            </a:r>
            <a:r>
              <a:rPr lang="en-US" dirty="0"/>
              <a:t>x = </a:t>
            </a:r>
            <a:r>
              <a:rPr lang="en-US" dirty="0" err="1"/>
              <a:t>log</a:t>
            </a:r>
            <a:r>
              <a:rPr lang="en-US" baseline="-25000" dirty="0" err="1"/>
              <a:t>g</a:t>
            </a:r>
            <a:r>
              <a:rPr lang="en-US" dirty="0" err="1"/>
              <a:t>y</a:t>
            </a:r>
            <a:r>
              <a:rPr lang="en-US" dirty="0"/>
              <a:t> for any element y in the set, there is another element x that is the log of y in base g.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This </a:t>
            </a:r>
            <a:r>
              <a:rPr lang="en-US" dirty="0"/>
              <a:t>type of logarithm is called discrete logarithm. </a:t>
            </a:r>
            <a:endParaRPr lang="en-US" dirty="0" smtClean="0"/>
          </a:p>
          <a:p>
            <a:pPr marL="1022350" lvl="1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discrete logarithm </a:t>
            </a:r>
            <a:r>
              <a:rPr lang="en-US" dirty="0" err="1" smtClean="0"/>
              <a:t>Lg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shows </a:t>
            </a:r>
            <a:r>
              <a:rPr lang="en-US" dirty="0"/>
              <a:t>that the base </a:t>
            </a:r>
            <a:r>
              <a:rPr lang="en-US" dirty="0" smtClean="0"/>
              <a:t>is </a:t>
            </a:r>
            <a:r>
              <a:rPr lang="en-US" dirty="0"/>
              <a:t>g (the modulus is understood).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Logarithm Using Discrete Logs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solve problems </a:t>
            </a:r>
            <a:r>
              <a:rPr lang="en-US" dirty="0" smtClean="0"/>
              <a:t>to find x where y </a:t>
            </a:r>
            <a:r>
              <a:rPr lang="en-US" dirty="0"/>
              <a:t>= a</a:t>
            </a:r>
            <a:r>
              <a:rPr lang="en-US" baseline="30000" dirty="0"/>
              <a:t>x</a:t>
            </a:r>
            <a:r>
              <a:rPr lang="en-US" dirty="0"/>
              <a:t> (mod n) </a:t>
            </a:r>
            <a:r>
              <a:rPr lang="en-US" dirty="0" smtClean="0"/>
              <a:t>and y </a:t>
            </a:r>
            <a:r>
              <a:rPr lang="en-US" dirty="0"/>
              <a:t>is </a:t>
            </a:r>
            <a:r>
              <a:rPr lang="en-US" dirty="0" smtClean="0"/>
              <a:t>given. </a:t>
            </a:r>
            <a:r>
              <a:rPr lang="en-US" dirty="0" smtClean="0">
                <a:sym typeface="Wingdings" panose="05000000000000000000" pitchFamily="2" charset="2"/>
              </a:rPr>
              <a:t> x= </a:t>
            </a:r>
            <a:r>
              <a:rPr lang="en-US" dirty="0" err="1" smtClean="0">
                <a:sym typeface="Wingdings" panose="05000000000000000000" pitchFamily="2" charset="2"/>
              </a:rPr>
              <a:t>log</a:t>
            </a:r>
            <a:r>
              <a:rPr lang="en-US" baseline="-25000" dirty="0" err="1" smtClean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 y</a:t>
            </a:r>
            <a:endParaRPr lang="en-US" dirty="0" smtClean="0"/>
          </a:p>
          <a:p>
            <a:r>
              <a:rPr lang="en-US" dirty="0"/>
              <a:t>Solution </a:t>
            </a:r>
            <a:r>
              <a:rPr lang="en-US" dirty="0" smtClean="0"/>
              <a:t>: use </a:t>
            </a:r>
            <a:r>
              <a:rPr lang="en-US" dirty="0"/>
              <a:t>a table for each </a:t>
            </a:r>
            <a:r>
              <a:rPr lang="en-US" dirty="0" err="1"/>
              <a:t>Zp</a:t>
            </a:r>
            <a:r>
              <a:rPr lang="en-US" dirty="0"/>
              <a:t>∗ and different bases. </a:t>
            </a:r>
            <a:r>
              <a:rPr lang="en-US" dirty="0" smtClean="0"/>
              <a:t>E.g. solve for Z</a:t>
            </a:r>
            <a:r>
              <a:rPr lang="en-US" baseline="-25000" dirty="0" smtClean="0"/>
              <a:t>7</a:t>
            </a:r>
            <a:r>
              <a:rPr lang="en-US" dirty="0" smtClean="0"/>
              <a:t>∗</a:t>
            </a:r>
          </a:p>
          <a:p>
            <a:r>
              <a:rPr lang="en-US" dirty="0" err="1" smtClean="0"/>
              <a:t>Zp</a:t>
            </a:r>
            <a:r>
              <a:rPr lang="en-US" dirty="0"/>
              <a:t>∗ </a:t>
            </a:r>
            <a:r>
              <a:rPr lang="en-US" dirty="0" smtClean="0"/>
              <a:t>has two </a:t>
            </a:r>
            <a:r>
              <a:rPr lang="en-US" dirty="0"/>
              <a:t>primitive </a:t>
            </a:r>
            <a:r>
              <a:rPr lang="en-US" dirty="0" smtClean="0"/>
              <a:t>roots= 3 and 5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48099"/>
            <a:ext cx="6801216" cy="167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9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Discrete logarithms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x </a:t>
            </a:r>
            <a:r>
              <a:rPr lang="en-US" dirty="0" smtClean="0"/>
              <a:t>where 6 </a:t>
            </a:r>
            <a:r>
              <a:rPr lang="en-US" dirty="0"/>
              <a:t>≡ 5</a:t>
            </a:r>
            <a:r>
              <a:rPr lang="en-US" baseline="30000" dirty="0"/>
              <a:t>x</a:t>
            </a:r>
            <a:r>
              <a:rPr lang="en-US" dirty="0"/>
              <a:t> (mod 7</a:t>
            </a:r>
            <a:r>
              <a:rPr lang="en-US" dirty="0" smtClean="0"/>
              <a:t>)</a:t>
            </a:r>
          </a:p>
          <a:p>
            <a:r>
              <a:rPr lang="en-US" dirty="0"/>
              <a:t>Solution: use the tabulation of the discrete logarithm </a:t>
            </a:r>
            <a:r>
              <a:rPr lang="en-US" dirty="0" smtClean="0"/>
              <a:t>for </a:t>
            </a:r>
            <a:r>
              <a:rPr lang="en-US" dirty="0"/>
              <a:t>Z</a:t>
            </a:r>
            <a:r>
              <a:rPr lang="en-US" baseline="-25000" dirty="0"/>
              <a:t>7</a:t>
            </a:r>
            <a:r>
              <a:rPr lang="en-US" dirty="0"/>
              <a:t>∗</a:t>
            </a:r>
          </a:p>
          <a:p>
            <a:r>
              <a:rPr lang="da-DK" dirty="0" smtClean="0"/>
              <a:t>6 </a:t>
            </a:r>
            <a:r>
              <a:rPr lang="da-DK" dirty="0"/>
              <a:t>≡ 5</a:t>
            </a:r>
            <a:r>
              <a:rPr lang="da-DK" baseline="30000" dirty="0"/>
              <a:t>x</a:t>
            </a:r>
            <a:r>
              <a:rPr lang="da-DK" dirty="0"/>
              <a:t> mod 7 → x = L</a:t>
            </a:r>
            <a:r>
              <a:rPr lang="da-DK" baseline="-25000" dirty="0"/>
              <a:t>5</a:t>
            </a:r>
            <a:r>
              <a:rPr lang="da-DK" dirty="0"/>
              <a:t>6 mod 7 = 3 mod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0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x where </a:t>
            </a:r>
            <a:r>
              <a:rPr lang="en-US" dirty="0" smtClean="0"/>
              <a:t>a </a:t>
            </a:r>
            <a:r>
              <a:rPr lang="en-US" dirty="0"/>
              <a:t>4 ≡ 3</a:t>
            </a:r>
            <a:r>
              <a:rPr lang="en-US" baseline="30000" dirty="0"/>
              <a:t>x</a:t>
            </a:r>
            <a:r>
              <a:rPr lang="en-US" dirty="0"/>
              <a:t> (mod 7</a:t>
            </a:r>
            <a:r>
              <a:rPr lang="en-US" dirty="0" smtClean="0"/>
              <a:t>)</a:t>
            </a:r>
          </a:p>
          <a:p>
            <a:r>
              <a:rPr lang="en-US" dirty="0"/>
              <a:t>Solution: use the tabulation of the discrete logarithm for Z</a:t>
            </a:r>
            <a:r>
              <a:rPr lang="en-US" baseline="-25000" dirty="0"/>
              <a:t>7</a:t>
            </a:r>
            <a:r>
              <a:rPr lang="en-US" dirty="0"/>
              <a:t>∗</a:t>
            </a:r>
          </a:p>
          <a:p>
            <a:r>
              <a:rPr lang="da-DK" dirty="0"/>
              <a:t>4 ≡ 3</a:t>
            </a:r>
            <a:r>
              <a:rPr lang="da-DK" baseline="30000" dirty="0"/>
              <a:t>x</a:t>
            </a:r>
            <a:r>
              <a:rPr lang="da-DK" dirty="0"/>
              <a:t> mod 7 → x = L</a:t>
            </a:r>
            <a:r>
              <a:rPr lang="da-DK" baseline="-25000" dirty="0"/>
              <a:t>3</a:t>
            </a:r>
            <a:r>
              <a:rPr lang="da-DK" dirty="0"/>
              <a:t>4 mod 7 = 4 mod 7</a:t>
            </a:r>
            <a:endParaRPr lang="en-US" dirty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2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Traditional Vs Discrete Logarithm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discrete logarithm problem has the same complexity as the factorization </a:t>
            </a:r>
            <a:r>
              <a:rPr lang="en-US" dirty="0" smtClean="0"/>
              <a:t>problem</a:t>
            </a:r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" y="2862123"/>
            <a:ext cx="8236356" cy="208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discrete logarithms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to a number of public-key algorithms, </a:t>
            </a:r>
            <a:endParaRPr lang="en-US" dirty="0" smtClean="0"/>
          </a:p>
          <a:p>
            <a:pPr lvl="1"/>
            <a:r>
              <a:rPr lang="en-US" dirty="0" smtClean="0"/>
              <a:t>E.g. </a:t>
            </a:r>
            <a:r>
              <a:rPr lang="en-US" dirty="0" err="1"/>
              <a:t>Diffie</a:t>
            </a:r>
            <a:r>
              <a:rPr lang="en-US" dirty="0"/>
              <a:t>-Hellman key exchange and the digital signature algorithm (DSA</a:t>
            </a:r>
            <a:r>
              <a:rPr lang="en-US" dirty="0" smtClean="0"/>
              <a:t>).</a:t>
            </a:r>
          </a:p>
          <a:p>
            <a:r>
              <a:rPr lang="en-US" dirty="0"/>
              <a:t>Currently, the best-known algorithm for computing discrete logarithms in </a:t>
            </a:r>
            <a:r>
              <a:rPr lang="en-US" dirty="0" err="1"/>
              <a:t>Z∗p</a:t>
            </a:r>
            <a:r>
              <a:rPr lang="en-US" dirty="0"/>
              <a:t> (for p prime) is the </a:t>
            </a:r>
            <a:r>
              <a:rPr lang="en-US" b="1" dirty="0"/>
              <a:t>general number field </a:t>
            </a:r>
            <a:r>
              <a:rPr lang="en-US" b="1" dirty="0" smtClean="0"/>
              <a:t>sieve(NFS)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3033631" y="2967334"/>
            <a:ext cx="52827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IN" sz="5400" b="1" i="0" u="none" strike="noStrike" cap="none">
                <a:solidFill>
                  <a:srgbClr val="FF9356"/>
                </a:solidFill>
                <a:latin typeface="Calibri"/>
                <a:ea typeface="Calibri"/>
                <a:cs typeface="Calibri"/>
                <a:sym typeface="Calibri"/>
              </a:rPr>
              <a:t>Questions? </a:t>
            </a:r>
            <a:endParaRPr sz="5400" b="1" i="0" u="none" strike="noStrike" cap="none">
              <a:solidFill>
                <a:srgbClr val="FF93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820d402a7_0_12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residue class </a:t>
            </a:r>
            <a:endParaRPr/>
          </a:p>
        </p:txBody>
      </p:sp>
      <p:sp>
        <p:nvSpPr>
          <p:cNvPr id="286" name="Google Shape;286;g20820d402a7_0_12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A residue class [a] or [a]n is the set of integers congruent modulo n.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i.e. the set of all integers x such that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 x = a (mod n).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E.g. n = 5, gives five sets [0], [1], [2], [3], and [4] as 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[0] = {…, −15, −10, −5, 0, 5, 10, 15, …}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[1] = {…, −14, −9, −4, 1, 6, 11, 16, …}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[2] = {…, −13, −8, −3, 2, 7, 12, 17, …}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[3] = {…, −12, −7, −5, 3, 8, 13, 18, …}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[4] = {…, −11, −6, −1, 4, 9, 14, 19, …}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The set of all of these least residues: Z</a:t>
            </a:r>
            <a:r>
              <a:rPr lang="en-IN" sz="4200" baseline="-25000" dirty="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 = {0, 1, 2, 3, 4}.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 err="1">
                <a:latin typeface="Calibri"/>
                <a:ea typeface="Calibri"/>
                <a:cs typeface="Calibri"/>
                <a:sym typeface="Calibri"/>
              </a:rPr>
              <a:t>i.e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, the set Z</a:t>
            </a:r>
            <a:r>
              <a:rPr lang="en-IN" sz="4200" baseline="-25000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 is the set of all least residue modulo n.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8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20d402a7_0_13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in Z</a:t>
            </a:r>
            <a:r>
              <a:rPr lang="en-IN" sz="73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293" name="Google Shape;293;g20820d402a7_0_13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Addition, subtraction, and multiplication can also be defined for the set Zn.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94" name="Google Shape;294;g20820d402a7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8173" y="2602450"/>
            <a:ext cx="5714326" cy="371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0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820d402a7_0_15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Inverses</a:t>
            </a:r>
            <a:endParaRPr/>
          </a:p>
        </p:txBody>
      </p:sp>
      <p:sp>
        <p:nvSpPr>
          <p:cNvPr id="324" name="Google Shape;324;g20820d402a7_0_15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modular arithmetic often needs to find the inverse of a number relative to an operation.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Types: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additive inverse (relative to an addition operation) 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a multiplicative inverse (relative to a multiplication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3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Marcellus"/>
              <a:buNone/>
            </a:pPr>
            <a:r>
              <a:rPr lang="en-IN">
                <a:latin typeface="Marcellus"/>
                <a:ea typeface="Marcellus"/>
                <a:cs typeface="Marcellus"/>
                <a:sym typeface="Marcellus"/>
              </a:rPr>
              <a:t>Number Theory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The goal of every cryptographic scheme is to be "crack proof"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Cryptography is also a means to ensure the integrity and preservation of data from tampering.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Modern cryptographic systems relies highly on functions associated with advanced mathematics, including number theory 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Number Theory explores the properties of numbers and the relationships between numbers.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820d402a7_0_15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Additive Inverse In Z</a:t>
            </a:r>
            <a:r>
              <a:rPr lang="en-IN" sz="73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331" name="Google Shape;331;g20820d402a7_0_15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In Z</a:t>
            </a:r>
            <a:r>
              <a:rPr lang="en-IN" sz="53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, two numbers a and b are additive inverses of each other if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+ b ≡ 0 (mod n)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The additive inverse of a can be calculated as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	b = n − 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E.g.  the additive inverse of 4 in Z</a:t>
            </a:r>
            <a:r>
              <a:rPr lang="en-IN" sz="4700" baseline="-250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is 10 − 4 = 6.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32" name="Google Shape;332;g20820d402a7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400" y="5180428"/>
            <a:ext cx="9144002" cy="1149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0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0820d402a7_0_16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339" name="Google Shape;339;g20820d402a7_0_16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Find all additive inverse pairs in Z</a:t>
            </a:r>
            <a:r>
              <a:rPr lang="en-IN" sz="5300" baseline="-250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5300" baseline="-25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Solution: The six pairs of additive inverses are :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(0, 0), (1, 9), (2, 8), (3, 7), (4, 6), and (5, 5).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0 is the additive inverse of itself; so is 5.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Note : the additive inverses are reciprocal;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E.g. if 4 is the additive inverse of 6, then 6 is also the additive inverse of 4.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0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820d402a7_0_17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Additive inverse of –ve number</a:t>
            </a:r>
            <a:endParaRPr/>
          </a:p>
        </p:txBody>
      </p:sp>
      <p:sp>
        <p:nvSpPr>
          <p:cNvPr id="346" name="Google Shape;346;g20820d402a7_0_17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 Formula : -n mod k ≡ k - (n mod k)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e.g. -3 mod 12 = 12 - (3 mod 12) = 12 -3 = 9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-34 mod 23 = 23 - (34 mod 23) = 23 - 11 = 12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Hint: if n &lt; k, compute k-n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else take multiple of k which is just greater than n, subtract n from that multiple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e.g. 23 * 2 = 46 &gt; n=34 ⇒ 46-34 = 12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820d402a7_0_14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operations over Z</a:t>
            </a:r>
            <a:r>
              <a:rPr lang="en-IN" sz="44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dirty="0"/>
          </a:p>
        </p:txBody>
      </p:sp>
      <p:sp>
        <p:nvSpPr>
          <p:cNvPr id="301" name="Google Shape;301;g20820d402a7_0_14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Add 7 to 14 in Z</a:t>
            </a:r>
            <a:r>
              <a:rPr lang="en-IN" sz="3200" baseline="-25000" dirty="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Solution: (14 + 7) mod 15 → (21) mod 15 = 6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2.Subtract 11 from 7 in Z</a:t>
            </a:r>
            <a:r>
              <a:rPr lang="en-IN" sz="3200" baseline="-25000" dirty="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(7 − 11) mod 13 → (−4) mod 13 = 9 </a:t>
            </a: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(Additive inverse)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3. Multiply 11 by 7 in Z20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(7 × 11) mod 20 → (77) mod 20 = 17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7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820d402a7_0_14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operations over Zn</a:t>
            </a:r>
            <a:endParaRPr/>
          </a:p>
        </p:txBody>
      </p:sp>
      <p:sp>
        <p:nvSpPr>
          <p:cNvPr id="316" name="Google Shape;316;g20820d402a7_0_14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17" name="Google Shape;317;g20820d402a7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0219"/>
            <a:ext cx="9144001" cy="4777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6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and Multiplication In cryptography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the sender uses an integer (as the encryption key), the receiver uses the inverse of that integer (as the decryption key).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cryptographic operation is </a:t>
            </a:r>
            <a:r>
              <a:rPr lang="en-US" dirty="0"/>
              <a:t>addition, Zn </a:t>
            </a:r>
            <a:r>
              <a:rPr lang="en-US" dirty="0" smtClean="0"/>
              <a:t>gives set of </a:t>
            </a:r>
            <a:r>
              <a:rPr lang="en-US" dirty="0"/>
              <a:t>an additive inverse.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operation is </a:t>
            </a:r>
            <a:r>
              <a:rPr lang="en-US" dirty="0"/>
              <a:t>multiplication, </a:t>
            </a:r>
            <a:r>
              <a:rPr lang="en-US" dirty="0" smtClean="0"/>
              <a:t>Zn* gives multiplicative inverse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6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Z</a:t>
            </a:r>
            <a:r>
              <a:rPr lang="en-US" baseline="-25000" dirty="0" smtClean="0"/>
              <a:t>n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for additive </a:t>
            </a:r>
            <a:r>
              <a:rPr lang="en-US" dirty="0"/>
              <a:t>inverses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Z</a:t>
            </a:r>
            <a:r>
              <a:rPr lang="en-US" baseline="-25000" dirty="0"/>
              <a:t>n*</a:t>
            </a:r>
            <a:r>
              <a:rPr lang="en-US" dirty="0"/>
              <a:t> </a:t>
            </a:r>
            <a:r>
              <a:rPr lang="en-US" dirty="0" smtClean="0"/>
              <a:t>when multiplicative </a:t>
            </a:r>
            <a:r>
              <a:rPr lang="en-US" dirty="0"/>
              <a:t>inverses are needed</a:t>
            </a:r>
            <a:r>
              <a:rPr lang="en-US" dirty="0" smtClean="0"/>
              <a:t>.</a:t>
            </a:r>
          </a:p>
          <a:p>
            <a:r>
              <a:rPr lang="pl-PL" dirty="0"/>
              <a:t>Z</a:t>
            </a:r>
            <a:r>
              <a:rPr lang="pl-PL" baseline="-25000" dirty="0"/>
              <a:t>6</a:t>
            </a:r>
            <a:r>
              <a:rPr lang="pl-PL" dirty="0"/>
              <a:t> = {0, 1, 2, 3, 4, 5</a:t>
            </a:r>
            <a:r>
              <a:rPr lang="pl-PL" dirty="0" smtClean="0"/>
              <a:t>}</a:t>
            </a:r>
            <a:r>
              <a:rPr lang="en-IN" dirty="0" smtClean="0"/>
              <a:t>             </a:t>
            </a:r>
            <a:r>
              <a:rPr lang="pl-PL" dirty="0" smtClean="0"/>
              <a:t> </a:t>
            </a:r>
            <a:r>
              <a:rPr lang="pl-PL" dirty="0"/>
              <a:t>Z</a:t>
            </a:r>
            <a:r>
              <a:rPr lang="pl-PL" baseline="-25000" dirty="0"/>
              <a:t>6 * </a:t>
            </a:r>
            <a:r>
              <a:rPr lang="pl-PL" dirty="0"/>
              <a:t>= {1, 5} </a:t>
            </a:r>
            <a:endParaRPr lang="en-IN" dirty="0" smtClean="0"/>
          </a:p>
          <a:p>
            <a:r>
              <a:rPr lang="pl-PL" dirty="0" smtClean="0"/>
              <a:t>Z</a:t>
            </a:r>
            <a:r>
              <a:rPr lang="pl-PL" baseline="-25000" dirty="0" smtClean="0"/>
              <a:t>7</a:t>
            </a:r>
            <a:r>
              <a:rPr lang="pl-PL" dirty="0" smtClean="0"/>
              <a:t> </a:t>
            </a:r>
            <a:r>
              <a:rPr lang="pl-PL" dirty="0"/>
              <a:t>= {0, 1, 2, 3, 4, 5, 6</a:t>
            </a:r>
            <a:r>
              <a:rPr lang="pl-PL" dirty="0" smtClean="0"/>
              <a:t>}</a:t>
            </a:r>
            <a:r>
              <a:rPr lang="en-IN" dirty="0" smtClean="0"/>
              <a:t>        </a:t>
            </a:r>
            <a:r>
              <a:rPr lang="pl-PL" dirty="0" smtClean="0"/>
              <a:t>Z</a:t>
            </a:r>
            <a:r>
              <a:rPr lang="pl-PL" baseline="-25000" dirty="0" smtClean="0"/>
              <a:t>7 </a:t>
            </a:r>
            <a:r>
              <a:rPr lang="pl-PL" baseline="-25000" dirty="0"/>
              <a:t>* </a:t>
            </a:r>
            <a:r>
              <a:rPr lang="pl-PL" dirty="0"/>
              <a:t>= {1, 2, 3, 4, 5, 6} </a:t>
            </a:r>
            <a:endParaRPr lang="en-IN" dirty="0" smtClean="0"/>
          </a:p>
          <a:p>
            <a:r>
              <a:rPr lang="pl-PL" dirty="0" smtClean="0"/>
              <a:t> </a:t>
            </a:r>
            <a:r>
              <a:rPr lang="pl-PL" dirty="0"/>
              <a:t>Z</a:t>
            </a:r>
            <a:r>
              <a:rPr lang="pl-PL" baseline="-25000" dirty="0"/>
              <a:t>10</a:t>
            </a:r>
            <a:r>
              <a:rPr lang="pl-PL" dirty="0"/>
              <a:t> = {0, 1, 2, 3, 4, 5, 6, 7, 8, 9} </a:t>
            </a:r>
            <a:r>
              <a:rPr lang="en-IN" dirty="0" smtClean="0"/>
              <a:t>   </a:t>
            </a:r>
            <a:r>
              <a:rPr lang="pl-PL" dirty="0" smtClean="0"/>
              <a:t>Z</a:t>
            </a:r>
            <a:r>
              <a:rPr lang="pl-PL" baseline="-25000" dirty="0" smtClean="0"/>
              <a:t>10</a:t>
            </a:r>
            <a:r>
              <a:rPr lang="pl-PL" baseline="-25000" dirty="0"/>
              <a:t>* </a:t>
            </a:r>
            <a:r>
              <a:rPr lang="pl-PL" dirty="0"/>
              <a:t>= {1, 3, 7, 9}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34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Zp</a:t>
            </a:r>
            <a:r>
              <a:rPr lang="en-US" dirty="0" smtClean="0"/>
              <a:t>* sets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modulus in </a:t>
            </a:r>
            <a:r>
              <a:rPr lang="en-US" dirty="0" err="1" smtClean="0"/>
              <a:t>Zp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Zp</a:t>
            </a:r>
            <a:r>
              <a:rPr lang="en-US" dirty="0" smtClean="0"/>
              <a:t>* sets </a:t>
            </a:r>
            <a:r>
              <a:rPr lang="en-US" dirty="0"/>
              <a:t>is a prime number.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prime number has only two divisors: integer 1 and itself.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set </a:t>
            </a:r>
            <a:r>
              <a:rPr lang="en-US" dirty="0" err="1"/>
              <a:t>Zp</a:t>
            </a:r>
            <a:r>
              <a:rPr lang="en-US" dirty="0"/>
              <a:t> is the same as Zn except that n is a </a:t>
            </a:r>
            <a:r>
              <a:rPr lang="en-US" dirty="0" smtClean="0"/>
              <a:t>prime. i.e. </a:t>
            </a:r>
            <a:r>
              <a:rPr lang="en-US" dirty="0" err="1" smtClean="0"/>
              <a:t>Zp</a:t>
            </a:r>
            <a:r>
              <a:rPr lang="en-US" dirty="0" smtClean="0"/>
              <a:t> </a:t>
            </a:r>
            <a:r>
              <a:rPr lang="en-US" dirty="0"/>
              <a:t>contains all integers from 0 to p − 1.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member in </a:t>
            </a:r>
            <a:r>
              <a:rPr lang="en-US" dirty="0" err="1"/>
              <a:t>Zp</a:t>
            </a:r>
            <a:r>
              <a:rPr lang="en-US" dirty="0"/>
              <a:t> has an additive inverse;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member except 0 has a multiplicative inverse.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31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Zp</a:t>
            </a:r>
            <a:r>
              <a:rPr lang="en-US" dirty="0" smtClean="0"/>
              <a:t>* sets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set </a:t>
            </a:r>
            <a:r>
              <a:rPr lang="en-US" dirty="0" err="1"/>
              <a:t>Zp</a:t>
            </a:r>
            <a:r>
              <a:rPr lang="en-US" dirty="0"/>
              <a:t>* is the same as Zn* except that n is a prime. </a:t>
            </a:r>
            <a:endParaRPr lang="en-US" dirty="0" smtClean="0"/>
          </a:p>
          <a:p>
            <a:r>
              <a:rPr lang="en-US" dirty="0" err="1" smtClean="0"/>
              <a:t>Zp</a:t>
            </a:r>
            <a:r>
              <a:rPr lang="en-US" dirty="0"/>
              <a:t>* contains all integers from 1 to p − 1.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member in </a:t>
            </a:r>
            <a:r>
              <a:rPr lang="en-US" dirty="0" err="1"/>
              <a:t>Zp</a:t>
            </a:r>
            <a:r>
              <a:rPr lang="en-US" dirty="0"/>
              <a:t>* has an additive and a multiplicative inverse. </a:t>
            </a:r>
            <a:endParaRPr lang="en-US" dirty="0" smtClean="0"/>
          </a:p>
          <a:p>
            <a:r>
              <a:rPr lang="en-US" dirty="0" err="1" smtClean="0"/>
              <a:t>Zp</a:t>
            </a:r>
            <a:r>
              <a:rPr lang="en-US" dirty="0"/>
              <a:t>* is a very good candidate when we need a set that supports both additive and multiplicative inverse.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75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Zp</a:t>
            </a:r>
            <a:r>
              <a:rPr lang="en-US" dirty="0"/>
              <a:t> and </a:t>
            </a:r>
            <a:r>
              <a:rPr lang="en-US" dirty="0" err="1"/>
              <a:t>Zp</a:t>
            </a:r>
            <a:r>
              <a:rPr lang="en-US" dirty="0"/>
              <a:t>* </a:t>
            </a:r>
            <a:r>
              <a:rPr lang="en-US" dirty="0" smtClean="0"/>
              <a:t>set examples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</a:t>
            </a:r>
            <a:r>
              <a:rPr lang="pl-PL" baseline="-25000" dirty="0"/>
              <a:t>13</a:t>
            </a:r>
            <a:r>
              <a:rPr lang="pl-PL" dirty="0"/>
              <a:t> = {0, 1, 2, 3, 4, 5, 6, 7, 8, 9, 10, 11, 12} </a:t>
            </a:r>
            <a:endParaRPr lang="en-IN" dirty="0" smtClean="0"/>
          </a:p>
          <a:p>
            <a:r>
              <a:rPr lang="pl-PL" dirty="0" smtClean="0"/>
              <a:t>Z</a:t>
            </a:r>
            <a:r>
              <a:rPr lang="pl-PL" baseline="-25000" dirty="0" smtClean="0"/>
              <a:t>13</a:t>
            </a:r>
            <a:r>
              <a:rPr lang="pl-PL" dirty="0"/>
              <a:t>∗</a:t>
            </a:r>
            <a:r>
              <a:rPr lang="pl-PL" baseline="-25000" dirty="0"/>
              <a:t> </a:t>
            </a:r>
            <a:r>
              <a:rPr lang="pl-PL" dirty="0"/>
              <a:t>= {1, 2, 3, 4, 5, 6, 7, 8, 9, 10, 11, 12}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Marcellus"/>
              <a:buNone/>
            </a:pPr>
            <a:r>
              <a:rPr lang="en-IN">
                <a:latin typeface="Marcellus"/>
                <a:ea typeface="Marcellus"/>
                <a:cs typeface="Marcellus"/>
                <a:sym typeface="Marcellus"/>
              </a:rPr>
              <a:t>Why</a:t>
            </a:r>
            <a:r>
              <a:rPr lang="en-IN"/>
              <a:t>?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prime numbers and functions related to prime numbers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820d402a7_0_24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Multiplicative Inverse </a:t>
            </a:r>
            <a:endParaRPr/>
          </a:p>
        </p:txBody>
      </p:sp>
      <p:sp>
        <p:nvSpPr>
          <p:cNvPr id="353" name="Google Shape;353;g20820d402a7_0_24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In Zn, two numbers a and b are the multiplicative inverse of each other if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× b ≡ 1 (mod n)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E.g. , if the modulus is 10, then the multiplicative inverse of 3 is 7.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i.e. (3 × 7) mod 10 = 1.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a has a multiplicative inverse in Zn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iff gcd (n, a) = 1. i.e, a and n are relatively prime.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5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0820d402a7_0_25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Multiplicative Inverse </a:t>
            </a:r>
            <a:endParaRPr/>
          </a:p>
        </p:txBody>
      </p:sp>
      <p:sp>
        <p:nvSpPr>
          <p:cNvPr id="360" name="Google Shape;360;g20820d402a7_0_25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61" name="Google Shape;361;g20820d402a7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40153"/>
            <a:ext cx="9143999" cy="1177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0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8ef626a38_0_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Multiplicative inverse</a:t>
            </a:r>
            <a:endParaRPr/>
          </a:p>
        </p:txBody>
      </p:sp>
      <p:sp>
        <p:nvSpPr>
          <p:cNvPr id="367" name="Google Shape;367;g208ef626a38_0_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Given two integers a and m, find the modular multiplicative inverse of a under modulo m.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The modular multiplicative inverse is an integer X such that: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  a*x </a:t>
            </a:r>
            <a:r>
              <a:rPr lang="en-IN" b="1"/>
              <a:t>≡ </a:t>
            </a:r>
            <a:r>
              <a:rPr lang="en-IN"/>
              <a:t>1 (mod m)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If a=3, m=11 then x= 4 , 3 and 4 are called multiplicative inverses of each other modulo 11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</a:pPr>
            <a:r>
              <a:rPr lang="en-IN">
                <a:solidFill>
                  <a:schemeClr val="accent5"/>
                </a:solidFill>
              </a:rPr>
              <a:t>Modular multiplicative inverse when M and A are coprime i.e. gcd(a, m)=1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599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8ef626a38_0_1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Example</a:t>
            </a:r>
            <a:endParaRPr/>
          </a:p>
        </p:txBody>
      </p:sp>
      <p:sp>
        <p:nvSpPr>
          <p:cNvPr id="373" name="Google Shape;373;g208ef626a38_0_1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Find 4</a:t>
            </a:r>
            <a:r>
              <a:rPr lang="en-IN" baseline="30000"/>
              <a:t>-1</a:t>
            </a:r>
            <a:r>
              <a:rPr lang="en-IN"/>
              <a:t> mod 23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So 4* x = 1 (mod 23)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 1 = 4 mod 23 = 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4*2 = 8 mod 23 = 8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4*3 =12 mod 23 =12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4*4 =16 mod 23 = 16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4*5 = 20 mod 23 =20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4*6 = 24 mod 23 =1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So 4 &amp; 6 are modulo inverses of each other modulo 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05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820d402a7_0_25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Examples</a:t>
            </a:r>
            <a:endParaRPr/>
          </a:p>
        </p:txBody>
      </p:sp>
      <p:sp>
        <p:nvSpPr>
          <p:cNvPr id="380" name="Google Shape;380;g20820d402a7_0_25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Find the multiplicative inverse of 8 in Z</a:t>
            </a:r>
            <a:r>
              <a:rPr lang="en-IN" sz="3200" baseline="-25000" dirty="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There is no multiplicative inverse because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 err="1">
                <a:latin typeface="Calibri"/>
                <a:ea typeface="Calibri"/>
                <a:cs typeface="Calibri"/>
                <a:sym typeface="Calibri"/>
              </a:rPr>
              <a:t>gcd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(10, 8) = 2 ≠ 1.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i.e. there exist no number between 0 and 9 such that when multiplied by 8, the result is congruent to 1.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820d402a7_0_26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Examples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387" name="Google Shape;387;g20820d402a7_0_26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Find all multiplicative inverses in Z</a:t>
            </a:r>
            <a:r>
              <a:rPr lang="en-IN" sz="3200" baseline="-25000" dirty="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Solution :  (1, 1), (3, 7) and (9, 9).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The numbers 0, 2, 4, 5, 6, and 8 do not have a multiplicative inverse.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820d402a7_0_26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Examples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394" name="Google Shape;394;g20820d402a7_0_26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Find all multiplicative inverse pairs in Z</a:t>
            </a:r>
            <a:r>
              <a:rPr lang="en-IN" sz="5300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. Solution: (1, 1), (2, 6), (3, 4), (5, 9), (7, 8), (9, 9), and (10, 10).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In Z</a:t>
            </a:r>
            <a:r>
              <a:rPr lang="en-IN" sz="5300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, gcd (11, a) is 1 (relatively prime) for all values of a except 0.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It means all integers 1 to 10 have multiplicative inverses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pic>
        <p:nvPicPr>
          <p:cNvPr id="395" name="Google Shape;395;g20820d402a7_0_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384554"/>
            <a:ext cx="8839200" cy="66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820d402a7_0_4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Algorithm </a:t>
            </a:r>
            <a:endParaRPr/>
          </a:p>
        </p:txBody>
      </p:sp>
      <p:sp>
        <p:nvSpPr>
          <p:cNvPr id="187" name="Google Shape;187;g20820d402a7_0_4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Finding gcd of two positive integers by listing all common divisors is not practical when the two integers are large.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Euclid(BC 300) developed an algorithm to find the GCD of two positive integers.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g20820d402a7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00" y="4436814"/>
            <a:ext cx="9144000" cy="107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820d402a7_0_5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Algorithm </a:t>
            </a:r>
            <a:endParaRPr/>
          </a:p>
        </p:txBody>
      </p:sp>
      <p:sp>
        <p:nvSpPr>
          <p:cNvPr id="195" name="Google Shape;195;g20820d402a7_0_5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Fact 1: if the second integer is 0, the greatest common divisor is the first one.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Fact 2:  allows us to change the value of a, b until b becomes 0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E.g. calculate gcd (36, 10). (use the second fact  several times)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gcd (36, 10) = gcd (10, 6) = gcd (6, 4) = gcd (4, 2) = gcd (2, 0) = 2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820d402a7_0_5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Algorithm </a:t>
            </a:r>
            <a:endParaRPr/>
          </a:p>
        </p:txBody>
      </p:sp>
      <p:sp>
        <p:nvSpPr>
          <p:cNvPr id="202" name="Google Shape;202;g20820d402a7_0_5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gcd (a, b) = 1,  a and b are termed as relatively prime.</a:t>
            </a:r>
            <a:endParaRPr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03" name="Google Shape;203;g20820d402a7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325" y="863325"/>
            <a:ext cx="7097725" cy="3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To study integer arithmetic, concentrating on divisibility and finding the greatest common divisor using the Euclidean algorithm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To understand how the extended Euclidean algorithm can be used to solve linear congruent equations, and to find the multiplicative inverses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To emphasize the importance of modular arithmetic and the modulo operator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To emphasize and review matrices and operations on residue matrices that are extensively used in cryptography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To solve a set of congruent equations using residue matrices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Cryptography is based on some specific areas of mathematics, including number theory, linear algebra, and algebraic structures.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20d402a7_0_6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Algorithm </a:t>
            </a:r>
            <a:endParaRPr/>
          </a:p>
        </p:txBody>
      </p:sp>
      <p:sp>
        <p:nvSpPr>
          <p:cNvPr id="210" name="Google Shape;210;g20820d402a7_0_6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11" name="Google Shape;211;g20820d402a7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6382"/>
            <a:ext cx="9143999" cy="534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820d402a7_0_6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Euclidean Algorithm</a:t>
            </a:r>
            <a:endParaRPr/>
          </a:p>
        </p:txBody>
      </p:sp>
      <p:sp>
        <p:nvSpPr>
          <p:cNvPr id="218" name="Google Shape;218;g20820d402a7_0_6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19" name="Google Shape;219;g20820d402a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0298"/>
            <a:ext cx="9144000" cy="475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820d402a7_0_7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Extended Euclidean Algorithm</a:t>
            </a:r>
            <a:endParaRPr/>
          </a:p>
        </p:txBody>
      </p:sp>
      <p:sp>
        <p:nvSpPr>
          <p:cNvPr id="226" name="Google Shape;226;g20820d402a7_0_7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Given two integers a and b, the extended Euclidean algorithm helps to find other two integers, s and t, such that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 × a + t × b = gcd (a, b)</a:t>
            </a:r>
            <a:endParaRPr sz="3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The extended Euclidean algorithm can calculate the gcd (a, b) and at the same time calculate the value of s and t.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000" b="1">
                <a:latin typeface="Calibri"/>
                <a:ea typeface="Calibri"/>
                <a:cs typeface="Calibri"/>
                <a:sym typeface="Calibri"/>
              </a:rPr>
              <a:t>Used extensively in computing multiplicative inverses in simple algebraic field extensions</a:t>
            </a:r>
            <a:r>
              <a:rPr lang="en-IN" sz="3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820d402a7_0_8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Euclidean Algorithm </a:t>
            </a:r>
            <a:r>
              <a:rPr lang="en-IN" sz="4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 GCD</a:t>
            </a:r>
            <a:endParaRPr dirty="0"/>
          </a:p>
        </p:txBody>
      </p:sp>
      <p:sp>
        <p:nvSpPr>
          <p:cNvPr id="233" name="Google Shape;233;g20820d402a7_0_8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34" name="Google Shape;234;g20820d402a7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325" y="1983827"/>
            <a:ext cx="8326676" cy="39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820d402a7_0_8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Euclidean Algorithm</a:t>
            </a:r>
            <a:endParaRPr/>
          </a:p>
        </p:txBody>
      </p:sp>
      <p:sp>
        <p:nvSpPr>
          <p:cNvPr id="241" name="Google Shape;241;g20820d402a7_0_8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42" name="Google Shape;242;g20820d402a7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50" y="1089925"/>
            <a:ext cx="7501150" cy="476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8ef626a38_0_3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Euclidean Algorithm Examples</a:t>
            </a:r>
            <a:endParaRPr/>
          </a:p>
        </p:txBody>
      </p:sp>
      <p:sp>
        <p:nvSpPr>
          <p:cNvPr id="308" name="Google Shape;308;g208ef626a38_0_3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 smtClean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000" dirty="0" smtClean="0">
                <a:latin typeface="Fira Sans" panose="020B0604020202020204" charset="0"/>
                <a:ea typeface="Arial"/>
                <a:cs typeface="Arial"/>
                <a:sym typeface="Arial"/>
              </a:rPr>
              <a:t>•</a:t>
            </a:r>
            <a:r>
              <a:rPr lang="en-IN" sz="2000" dirty="0">
                <a:latin typeface="Fira Sans" panose="020B0604020202020204" charset="0"/>
                <a:ea typeface="Calibri"/>
                <a:cs typeface="Calibri"/>
                <a:sym typeface="Calibri"/>
              </a:rPr>
              <a:t>Given a = 161 and b = 28, find </a:t>
            </a:r>
            <a:r>
              <a:rPr lang="en-IN" sz="2000" dirty="0" err="1">
                <a:latin typeface="Fira Sans" panose="020B0604020202020204" charset="0"/>
                <a:ea typeface="Calibri"/>
                <a:cs typeface="Calibri"/>
                <a:sym typeface="Calibri"/>
              </a:rPr>
              <a:t>gcd</a:t>
            </a:r>
            <a:r>
              <a:rPr lang="en-IN" sz="2000" dirty="0">
                <a:latin typeface="Fira Sans" panose="020B0604020202020204" charset="0"/>
                <a:ea typeface="Calibri"/>
                <a:cs typeface="Calibri"/>
                <a:sym typeface="Calibri"/>
              </a:rPr>
              <a:t> (a, b). </a:t>
            </a:r>
            <a:r>
              <a:rPr lang="en-IN" sz="2000" dirty="0">
                <a:latin typeface="Fira Sans" panose="020B0604020202020204" charset="0"/>
                <a:ea typeface="Arial"/>
                <a:cs typeface="Arial"/>
                <a:sym typeface="Arial"/>
              </a:rPr>
              <a:t>•</a:t>
            </a:r>
            <a:r>
              <a:rPr lang="en-IN" sz="2000" dirty="0">
                <a:latin typeface="Fira Sans" panose="020B0604020202020204" charset="0"/>
                <a:ea typeface="Calibri"/>
                <a:cs typeface="Calibri"/>
                <a:sym typeface="Calibri"/>
              </a:rPr>
              <a:t>GCD(161,28)=7</a:t>
            </a:r>
            <a:endParaRPr sz="2000" dirty="0">
              <a:latin typeface="Fira Sans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055"/>
              </p:ext>
            </p:extLst>
          </p:nvPr>
        </p:nvGraphicFramePr>
        <p:xfrm>
          <a:off x="607391" y="2365515"/>
          <a:ext cx="8128000" cy="3600724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914400"/>
                <a:gridCol w="609600"/>
                <a:gridCol w="609600"/>
                <a:gridCol w="609600"/>
                <a:gridCol w="609600"/>
                <a:gridCol w="609600"/>
                <a:gridCol w="1536700"/>
                <a:gridCol w="609600"/>
                <a:gridCol w="609600"/>
                <a:gridCol w="1409700"/>
              </a:tblGrid>
              <a:tr h="15431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Q=r1/r2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 smtClean="0">
                          <a:effectLst/>
                        </a:rPr>
                        <a:t>R1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 smtClean="0">
                          <a:effectLst/>
                        </a:rPr>
                        <a:t>R2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s1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s2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s= s1 − q × s2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T=t1 − q × t2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514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161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514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28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514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-23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514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 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 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-23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0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Solve using Extended Euclidean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514350">
              <a:buFont typeface="+mj-lt"/>
              <a:buAutoNum type="arabicPeriod"/>
            </a:pPr>
            <a:r>
              <a:rPr lang="en-US" dirty="0"/>
              <a:t>Find the greatest common divisor (GCD) of 120 and </a:t>
            </a:r>
            <a:r>
              <a:rPr lang="en-US" dirty="0" smtClean="0"/>
              <a:t>23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Find the greatest common divisor (GCD) of 1071 and </a:t>
            </a:r>
            <a:r>
              <a:rPr lang="en-US" dirty="0" smtClean="0"/>
              <a:t>462</a:t>
            </a:r>
          </a:p>
          <a:p>
            <a:pPr marL="565150" indent="-514350">
              <a:buFont typeface="+mj-lt"/>
              <a:buAutoNum type="arabicPeriod"/>
            </a:pPr>
            <a:r>
              <a:rPr lang="en-IN" dirty="0" smtClean="0"/>
              <a:t>Compute GCD(25,18)</a:t>
            </a:r>
          </a:p>
          <a:p>
            <a:pPr marL="565150" indent="-514350">
              <a:buFont typeface="+mj-lt"/>
              <a:buAutoNum type="arabicPeriod"/>
            </a:pPr>
            <a:r>
              <a:rPr lang="en-IN" dirty="0"/>
              <a:t>Compute </a:t>
            </a:r>
            <a:r>
              <a:rPr lang="en-IN" dirty="0" smtClean="0"/>
              <a:t>GCD(56,98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17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(GCD) of 120 and 23 </a:t>
            </a:r>
          </a:p>
          <a:p>
            <a:r>
              <a:rPr lang="en-US" dirty="0" smtClean="0"/>
              <a:t>Multiplicative inverse </a:t>
            </a:r>
            <a:r>
              <a:rPr lang="en-US" dirty="0"/>
              <a:t>of 23 modulo 120 is 47.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71038"/>
              </p:ext>
            </p:extLst>
          </p:nvPr>
        </p:nvGraphicFramePr>
        <p:xfrm>
          <a:off x="745259" y="2684318"/>
          <a:ext cx="7744116" cy="2239010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753991"/>
                <a:gridCol w="753991"/>
                <a:gridCol w="753991"/>
                <a:gridCol w="753991"/>
                <a:gridCol w="753991"/>
                <a:gridCol w="753991"/>
                <a:gridCol w="863948"/>
                <a:gridCol w="753991"/>
                <a:gridCol w="753991"/>
                <a:gridCol w="848240"/>
              </a:tblGrid>
              <a:tr h="44581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Q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B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R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S= S1-Q*S2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T1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T2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T=T1-Q*T2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120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-5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-26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21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-26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47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-26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47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-120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240311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-9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>
                          <a:effectLst/>
                        </a:rPr>
                        <a:t>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47</a:t>
                      </a:r>
                      <a:endParaRPr lang="en-IN" sz="18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u="none" strike="noStrike" dirty="0">
                          <a:effectLst/>
                        </a:rPr>
                        <a:t>-120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3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1059873"/>
            <a:ext cx="8229600" cy="4790719"/>
          </a:xfrm>
        </p:spPr>
        <p:txBody>
          <a:bodyPr>
            <a:normAutofit/>
          </a:bodyPr>
          <a:lstStyle/>
          <a:p>
            <a:r>
              <a:rPr lang="en-IN" dirty="0"/>
              <a:t>Compute GCD(25,18</a:t>
            </a:r>
            <a:r>
              <a:rPr lang="en-IN" dirty="0" smtClean="0"/>
              <a:t>)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multiplicative </a:t>
            </a:r>
            <a:r>
              <a:rPr lang="en-US" dirty="0"/>
              <a:t>inverse of 18 modulo 25 is 7.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32163"/>
              </p:ext>
            </p:extLst>
          </p:nvPr>
        </p:nvGraphicFramePr>
        <p:xfrm>
          <a:off x="741795" y="1726623"/>
          <a:ext cx="7311159" cy="3307486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1023136"/>
                <a:gridCol w="1023136"/>
                <a:gridCol w="1023136"/>
                <a:gridCol w="1023136"/>
                <a:gridCol w="1023136"/>
                <a:gridCol w="1172343"/>
                <a:gridCol w="1023136"/>
              </a:tblGrid>
              <a:tr h="47249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Q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A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B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R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t1</a:t>
                      </a:r>
                      <a:endParaRPr lang="en-IN" sz="2400" b="1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t2</a:t>
                      </a:r>
                      <a:endParaRPr lang="en-IN" sz="2400" b="1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t3</a:t>
                      </a:r>
                      <a:endParaRPr lang="en-IN" sz="2400" b="1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25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18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7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0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-1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2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18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7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4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1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-1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7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4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-1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3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-4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4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-4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7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24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24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>
                          <a:effectLst/>
                        </a:rPr>
                        <a:t>-4</a:t>
                      </a:r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-25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72498">
                <a:tc>
                  <a:txBody>
                    <a:bodyPr/>
                    <a:lstStyle/>
                    <a:p>
                      <a:pPr algn="r" fontAlgn="ctr"/>
                      <a:endParaRPr lang="en-IN" sz="2400" b="0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lang="en-IN" sz="24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24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7</a:t>
                      </a:r>
                      <a:endParaRPr lang="en-IN" sz="24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400" u="none" strike="noStrike" dirty="0">
                          <a:effectLst/>
                        </a:rPr>
                        <a:t>-25</a:t>
                      </a:r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IN" sz="2400" b="0" i="0" u="none" strike="noStrike" dirty="0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140" y="1064857"/>
            <a:ext cx="8229600" cy="4525963"/>
          </a:xfrm>
        </p:spPr>
        <p:txBody>
          <a:bodyPr/>
          <a:lstStyle/>
          <a:p>
            <a:r>
              <a:rPr lang="en-IN" dirty="0"/>
              <a:t>GCD(25,18</a:t>
            </a:r>
            <a:r>
              <a:rPr lang="en-IN" dirty="0" smtClean="0"/>
              <a:t>)</a:t>
            </a:r>
          </a:p>
          <a:p>
            <a:r>
              <a:rPr lang="en-IN" dirty="0" smtClean="0"/>
              <a:t>GCD(25,18)=1, </a:t>
            </a:r>
            <a:r>
              <a:rPr lang="en-US" dirty="0"/>
              <a:t>multiplicative inverse of 18 modulo 25 is 7.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715495"/>
              </p:ext>
            </p:extLst>
          </p:nvPr>
        </p:nvGraphicFramePr>
        <p:xfrm>
          <a:off x="772969" y="2760806"/>
          <a:ext cx="7945002" cy="3255532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1111837"/>
                <a:gridCol w="1111837"/>
                <a:gridCol w="1111837"/>
                <a:gridCol w="1111837"/>
                <a:gridCol w="1111837"/>
                <a:gridCol w="1273980"/>
                <a:gridCol w="1111837"/>
              </a:tblGrid>
              <a:tr h="4650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Q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 dirty="0">
                          <a:effectLst/>
                        </a:rPr>
                        <a:t>A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B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u="none" strike="noStrike">
                          <a:effectLst/>
                        </a:rPr>
                        <a:t>R</a:t>
                      </a:r>
                      <a:endParaRPr lang="en-IN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>
                          <a:effectLst/>
                        </a:rPr>
                        <a:t>t1</a:t>
                      </a:r>
                      <a:endParaRPr lang="en-IN" sz="2800" b="1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>
                          <a:effectLst/>
                        </a:rPr>
                        <a:t>t2</a:t>
                      </a:r>
                      <a:endParaRPr lang="en-IN" sz="2800" b="1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u="none" strike="noStrike">
                          <a:effectLst/>
                        </a:rPr>
                        <a:t>t3</a:t>
                      </a:r>
                      <a:endParaRPr lang="en-IN" sz="2800" b="1" i="0" u="none" strike="noStrike">
                        <a:solidFill>
                          <a:srgbClr val="212529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-1</a:t>
                      </a: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-4</a:t>
                      </a: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-25</a:t>
                      </a:r>
                    </a:p>
                  </a:txBody>
                  <a:tcPr marL="6350" marR="6350" marT="6350" marB="0" anchor="ctr"/>
                </a:tc>
              </a:tr>
              <a:tr h="4650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0" i="0" u="none" strike="noStrike">
                          <a:solidFill>
                            <a:srgbClr val="212529"/>
                          </a:solidFill>
                          <a:effectLst/>
                          <a:latin typeface="Arial"/>
                        </a:rPr>
                        <a:t>-25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820d402a7_0_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 ARITHMETIC </a:t>
            </a:r>
            <a:endParaRPr/>
          </a:p>
        </p:txBody>
      </p:sp>
      <p:sp>
        <p:nvSpPr>
          <p:cNvPr id="135" name="Google Shape;135;g20820d402a7_0_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Concept of set and a few operations.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Set of Integers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Binary Operations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Integer Division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Divisibility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Euclidean Algorithm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The Extended Euclidean Algorithm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GCD(56,98)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2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820d402a7_0_27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Euclidean algorithm and inverse</a:t>
            </a:r>
            <a:endParaRPr/>
          </a:p>
        </p:txBody>
      </p:sp>
      <p:sp>
        <p:nvSpPr>
          <p:cNvPr id="402" name="Google Shape;402;g20820d402a7_0_27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The extended Euclidean algorithm finds the multiplicative inverses of b in Z</a:t>
            </a:r>
            <a:r>
              <a:rPr lang="en-IN" sz="3200" baseline="-25000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when n and b are given and </a:t>
            </a:r>
            <a:r>
              <a:rPr lang="en-IN" sz="3200" dirty="0" err="1">
                <a:latin typeface="Calibri"/>
                <a:ea typeface="Calibri"/>
                <a:cs typeface="Calibri"/>
                <a:sym typeface="Calibri"/>
              </a:rPr>
              <a:t>gcd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(n, b) = 1.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The multiplicative inverse of b is the value of t after being mapped to Z</a:t>
            </a:r>
            <a:r>
              <a:rPr lang="en-IN" sz="5300" baseline="-25000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Extended Euclidean Algorithm to compute multiplicative inverse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3" y="1413427"/>
            <a:ext cx="8347087" cy="43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8ef626a38_0_2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Find multiplicative inverse using Extended Euclidean algorithm</a:t>
            </a:r>
            <a:br>
              <a:rPr lang="en-IN"/>
            </a:br>
            <a:r>
              <a:rPr lang="en-IN"/>
              <a:t/>
            </a:r>
            <a:br>
              <a:rPr lang="en-IN"/>
            </a:b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408" name="Google Shape;408;g208ef626a38_0_22"/>
          <p:cNvGraphicFramePr/>
          <p:nvPr/>
        </p:nvGraphicFramePr>
        <p:xfrm>
          <a:off x="992188" y="1506139"/>
          <a:ext cx="7180200" cy="2088250"/>
        </p:xfrm>
        <a:graphic>
          <a:graphicData uri="http://schemas.openxmlformats.org/drawingml/2006/table">
            <a:tbl>
              <a:tblPr>
                <a:noFill/>
                <a:tableStyleId>{0362B229-3FED-4026-8406-B81C52CA36E7}</a:tableStyleId>
              </a:tblPr>
              <a:tblGrid>
                <a:gridCol w="1216575"/>
                <a:gridCol w="572500"/>
                <a:gridCol w="870700"/>
                <a:gridCol w="1323925"/>
                <a:gridCol w="775275"/>
                <a:gridCol w="834900"/>
                <a:gridCol w="1586325"/>
              </a:tblGrid>
              <a:tr h="65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Q=A/B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R= A % B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T1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T2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T= T1-Q*T2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09" name="Google Shape;409;g208ef626a38_0_22"/>
          <p:cNvSpPr/>
          <p:nvPr/>
        </p:nvSpPr>
        <p:spPr>
          <a:xfrm>
            <a:off x="2903538" y="27082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08ef626a38_0_22"/>
          <p:cNvSpPr/>
          <p:nvPr/>
        </p:nvSpPr>
        <p:spPr>
          <a:xfrm>
            <a:off x="1691680" y="3861048"/>
            <a:ext cx="4572000" cy="3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&gt; B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Q=A/B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R= A%B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T1=0, T2 =1 T= T1-Q*T2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A=B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B=R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T1=T2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T2=T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8ef626a38_0_4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08ef626a38_0_4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n-US" dirty="0"/>
              <a:t>Find the multiplicative inverse of 11 in Z</a:t>
            </a:r>
            <a:r>
              <a:rPr lang="en-US" baseline="-25000" dirty="0"/>
              <a:t>26</a:t>
            </a:r>
            <a:endParaRPr baseline="-25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96232"/>
              </p:ext>
            </p:extLst>
          </p:nvPr>
        </p:nvGraphicFramePr>
        <p:xfrm>
          <a:off x="1822450" y="2438400"/>
          <a:ext cx="5499100" cy="1981200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914400"/>
                <a:gridCol w="609600"/>
                <a:gridCol w="609600"/>
                <a:gridCol w="609600"/>
                <a:gridCol w="609600"/>
                <a:gridCol w="609600"/>
                <a:gridCol w="1536700"/>
              </a:tblGrid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Q=r1/r2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r1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r2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T=t1 − q × t2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b="1" u="none" strike="noStrike" dirty="0">
                          <a:effectLst/>
                        </a:rPr>
                        <a:t>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-7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>
                          <a:effectLst/>
                        </a:rPr>
                        <a:t>26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u="none" strike="noStrike" dirty="0">
                          <a:effectLst/>
                        </a:rPr>
                        <a:t>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80929" y="4909930"/>
            <a:ext cx="6351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GCD(26,11)=1, i.e. multiplicative inverse exists</a:t>
            </a:r>
          </a:p>
          <a:p>
            <a:r>
              <a:rPr lang="en-IN" sz="2000" dirty="0" smtClean="0"/>
              <a:t>Multiplicative inverse = T1= -7 = 26-7= </a:t>
            </a:r>
            <a:r>
              <a:rPr lang="en-IN" sz="2000" b="1" u="sng" dirty="0" smtClean="0"/>
              <a:t>19</a:t>
            </a:r>
            <a:endParaRPr lang="en-IN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2" y="1418949"/>
            <a:ext cx="7899538" cy="368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57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7" y="1374221"/>
            <a:ext cx="8314381" cy="42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6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linear Congruence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63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</a:t>
            </a:r>
            <a:r>
              <a:rPr lang="en-US" dirty="0" smtClean="0"/>
              <a:t>Extended Euclidean </a:t>
            </a:r>
            <a:r>
              <a:rPr lang="en-US" dirty="0"/>
              <a:t>algorithm, find the greatest common divisor </a:t>
            </a:r>
            <a:r>
              <a:rPr lang="en-US" dirty="0" smtClean="0"/>
              <a:t>of:</a:t>
            </a:r>
          </a:p>
          <a:p>
            <a:pPr lvl="1"/>
            <a:r>
              <a:rPr lang="en-US" dirty="0" smtClean="0"/>
              <a:t>88 </a:t>
            </a:r>
            <a:r>
              <a:rPr lang="en-US" dirty="0"/>
              <a:t>and 220 </a:t>
            </a:r>
            <a:endParaRPr lang="en-US" dirty="0" smtClean="0"/>
          </a:p>
          <a:p>
            <a:pPr lvl="1"/>
            <a:r>
              <a:rPr lang="en-US" dirty="0" smtClean="0"/>
              <a:t>300 </a:t>
            </a:r>
            <a:r>
              <a:rPr lang="en-US" dirty="0"/>
              <a:t>and 42 </a:t>
            </a:r>
          </a:p>
          <a:p>
            <a:pPr lvl="1"/>
            <a:r>
              <a:rPr lang="en-US" dirty="0" smtClean="0"/>
              <a:t>24 </a:t>
            </a:r>
            <a:r>
              <a:rPr lang="en-US" dirty="0"/>
              <a:t>and 320 </a:t>
            </a:r>
          </a:p>
          <a:p>
            <a:pPr lvl="1"/>
            <a:r>
              <a:rPr lang="en-US" dirty="0" smtClean="0"/>
              <a:t>401 </a:t>
            </a:r>
            <a:r>
              <a:rPr lang="en-US" dirty="0"/>
              <a:t>and </a:t>
            </a:r>
            <a:r>
              <a:rPr lang="en-US" dirty="0" smtClean="0"/>
              <a:t>700</a:t>
            </a:r>
          </a:p>
          <a:p>
            <a:r>
              <a:rPr lang="en-US" dirty="0"/>
              <a:t>Find the results of the following operations. </a:t>
            </a:r>
            <a:endParaRPr lang="en-US" dirty="0" smtClean="0"/>
          </a:p>
          <a:p>
            <a:pPr lvl="1"/>
            <a:r>
              <a:rPr lang="en-US" dirty="0" smtClean="0"/>
              <a:t>22 </a:t>
            </a:r>
            <a:r>
              <a:rPr lang="en-US" dirty="0"/>
              <a:t>mod 7 </a:t>
            </a:r>
          </a:p>
          <a:p>
            <a:pPr lvl="1"/>
            <a:r>
              <a:rPr lang="en-US" dirty="0" smtClean="0"/>
              <a:t>140 </a:t>
            </a:r>
            <a:r>
              <a:rPr lang="en-US" dirty="0"/>
              <a:t>mod 10 </a:t>
            </a:r>
          </a:p>
          <a:p>
            <a:pPr lvl="1"/>
            <a:r>
              <a:rPr lang="en-US" dirty="0" smtClean="0"/>
              <a:t>−</a:t>
            </a:r>
            <a:r>
              <a:rPr lang="en-US" dirty="0"/>
              <a:t>78 mod 13 </a:t>
            </a:r>
          </a:p>
          <a:p>
            <a:pPr lvl="1"/>
            <a:r>
              <a:rPr lang="en-US" dirty="0" smtClean="0"/>
              <a:t>0 </a:t>
            </a:r>
            <a:r>
              <a:rPr lang="en-US" dirty="0"/>
              <a:t>mod 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41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Find the multiplicative inverse of each of the following integers in Z180 using the extended Euclidean algorithm. </a:t>
            </a:r>
            <a:endParaRPr lang="en-US" dirty="0" smtClean="0"/>
          </a:p>
          <a:p>
            <a:pPr lvl="1"/>
            <a:r>
              <a:rPr lang="en-US" dirty="0" smtClean="0"/>
              <a:t>38 </a:t>
            </a:r>
          </a:p>
          <a:p>
            <a:pPr lvl="1"/>
            <a:r>
              <a:rPr lang="en-US" dirty="0" smtClean="0"/>
              <a:t>7 </a:t>
            </a:r>
          </a:p>
          <a:p>
            <a:pPr lvl="1"/>
            <a:r>
              <a:rPr lang="en-US" dirty="0" smtClean="0"/>
              <a:t>132 </a:t>
            </a:r>
          </a:p>
          <a:p>
            <a:pPr lvl="1"/>
            <a:r>
              <a:rPr lang="en-US" dirty="0" smtClean="0"/>
              <a:t>24</a:t>
            </a:r>
          </a:p>
          <a:p>
            <a:r>
              <a:rPr lang="en-US" dirty="0" smtClean="0"/>
              <a:t>Find </a:t>
            </a:r>
            <a:r>
              <a:rPr lang="en-US" dirty="0" err="1" smtClean="0"/>
              <a:t>Zp</a:t>
            </a:r>
            <a:r>
              <a:rPr lang="en-US" dirty="0" smtClean="0"/>
              <a:t> &amp; </a:t>
            </a:r>
            <a:r>
              <a:rPr lang="en-US" dirty="0" err="1" smtClean="0"/>
              <a:t>Zp</a:t>
            </a:r>
            <a:r>
              <a:rPr lang="en-US" dirty="0" smtClean="0"/>
              <a:t>* for p= :</a:t>
            </a:r>
          </a:p>
          <a:p>
            <a:pPr lvl="1"/>
            <a:r>
              <a:rPr lang="en-IN" b="1" dirty="0"/>
              <a:t>589 </a:t>
            </a:r>
            <a:endParaRPr lang="en-IN" b="1" dirty="0" smtClean="0"/>
          </a:p>
          <a:p>
            <a:pPr lvl="1"/>
            <a:r>
              <a:rPr lang="en-IN" b="1" dirty="0" smtClean="0"/>
              <a:t>17</a:t>
            </a:r>
          </a:p>
          <a:p>
            <a:pPr lvl="1"/>
            <a:r>
              <a:rPr lang="en-IN" b="1" dirty="0" smtClean="0"/>
              <a:t>21</a:t>
            </a:r>
          </a:p>
          <a:p>
            <a:pPr lvl="1"/>
            <a:r>
              <a:rPr lang="en-IN" b="1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60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820d402a7_0_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Integers</a:t>
            </a:r>
            <a:endParaRPr/>
          </a:p>
        </p:txBody>
      </p:sp>
      <p:sp>
        <p:nvSpPr>
          <p:cNvPr id="142" name="Google Shape;142;g20820d402a7_0_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Set of Integers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 The set of integers contains all integral numbers (with no fraction) from negative infinity to positive infinity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>
                <a:latin typeface="Calibri"/>
                <a:ea typeface="Calibri"/>
                <a:cs typeface="Calibri"/>
                <a:sym typeface="Calibri"/>
              </a:rPr>
              <a:t>Z = { . . . , −2, −1, 0, 1, 2, . . . }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Mathematics of asymmetric key cryptography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4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positive integers can be divided into three groups: the number 1, primes, and </a:t>
            </a:r>
            <a:r>
              <a:rPr lang="en-US" dirty="0" smtClean="0"/>
              <a:t>composites</a:t>
            </a:r>
          </a:p>
          <a:p>
            <a:r>
              <a:rPr lang="en-US" dirty="0"/>
              <a:t>A positive integer is a prime </a:t>
            </a:r>
            <a:r>
              <a:rPr lang="en-US" dirty="0" err="1" smtClean="0"/>
              <a:t>iff</a:t>
            </a:r>
            <a:r>
              <a:rPr lang="en-US" dirty="0" smtClean="0"/>
              <a:t> it </a:t>
            </a:r>
            <a:r>
              <a:rPr lang="en-US" dirty="0"/>
              <a:t>is exactly divisible by two integers, 1 and itself.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composite is a positive integer with more than two divisors.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094921"/>
            <a:ext cx="4667250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88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Coprimes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positive integers, a and b, are relatively prime, or coprime, if </a:t>
            </a:r>
            <a:r>
              <a:rPr lang="en-US" dirty="0" err="1"/>
              <a:t>gcd</a:t>
            </a:r>
            <a:r>
              <a:rPr lang="en-US" dirty="0"/>
              <a:t> (a, b) = 1. </a:t>
            </a:r>
            <a:endParaRPr lang="en-US" dirty="0" smtClean="0"/>
          </a:p>
          <a:p>
            <a:r>
              <a:rPr lang="en-US" dirty="0" smtClean="0"/>
              <a:t>Number 1 </a:t>
            </a:r>
            <a:r>
              <a:rPr lang="en-US" dirty="0"/>
              <a:t>is relatively prime with any integer.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p is a prime, then all integers 1 to p − 1 are relatively prime to p. </a:t>
            </a:r>
            <a:endParaRPr lang="en-US" dirty="0" smtClean="0"/>
          </a:p>
          <a:p>
            <a:endParaRPr lang="en-US" dirty="0"/>
          </a:p>
          <a:p>
            <a:r>
              <a:rPr lang="en-US" b="1" u="sng" dirty="0"/>
              <a:t>There is an infinite number of primes</a:t>
            </a: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101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Checking </a:t>
            </a:r>
            <a:r>
              <a:rPr lang="en-IN"/>
              <a:t>for </a:t>
            </a:r>
            <a:r>
              <a:rPr lang="en-IN" smtClean="0"/>
              <a:t>Primality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number n, </a:t>
            </a:r>
            <a:r>
              <a:rPr lang="en-US" dirty="0" smtClean="0"/>
              <a:t>if </a:t>
            </a:r>
            <a:r>
              <a:rPr lang="en-US" dirty="0"/>
              <a:t>the number is divisible by all primes less than </a:t>
            </a:r>
            <a:r>
              <a:rPr lang="en-US" dirty="0" err="1" smtClean="0"/>
              <a:t>sqrt</a:t>
            </a:r>
            <a:r>
              <a:rPr lang="en-US" dirty="0" smtClean="0"/>
              <a:t>(n) then it’s a prime number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78" y="3336649"/>
            <a:ext cx="7771355" cy="20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05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Euler’s totient/ phi function</a:t>
            </a:r>
          </a:p>
          <a:p>
            <a:r>
              <a:rPr lang="en-IN" dirty="0" smtClean="0"/>
              <a:t>Prime number generation</a:t>
            </a:r>
          </a:p>
          <a:p>
            <a:pPr lvl="1"/>
            <a:r>
              <a:rPr lang="en-IN" dirty="0"/>
              <a:t>Sieve of </a:t>
            </a:r>
            <a:r>
              <a:rPr lang="en-IN" dirty="0" smtClean="0"/>
              <a:t>Eratosthenes</a:t>
            </a:r>
          </a:p>
          <a:p>
            <a:pPr lvl="1"/>
            <a:r>
              <a:rPr lang="en-IN" dirty="0"/>
              <a:t>Sieve of </a:t>
            </a:r>
            <a:r>
              <a:rPr lang="en-IN" dirty="0" smtClean="0"/>
              <a:t>Atkin</a:t>
            </a:r>
          </a:p>
          <a:p>
            <a:pPr lvl="1"/>
            <a:r>
              <a:rPr lang="en-IN" dirty="0"/>
              <a:t>Segmented </a:t>
            </a:r>
            <a:r>
              <a:rPr lang="en-IN" dirty="0" smtClean="0"/>
              <a:t>Sieve</a:t>
            </a:r>
          </a:p>
          <a:p>
            <a:r>
              <a:rPr lang="en-IN" dirty="0"/>
              <a:t>Primality testing</a:t>
            </a:r>
          </a:p>
          <a:p>
            <a:pPr lvl="1"/>
            <a:r>
              <a:rPr lang="en-IN" dirty="0"/>
              <a:t>Miller-Rabin, Fermat’s test, square root test – Probabilistic</a:t>
            </a:r>
          </a:p>
          <a:p>
            <a:pPr lvl="1"/>
            <a:r>
              <a:rPr lang="en-IN" dirty="0"/>
              <a:t>AKS(Agrawal, </a:t>
            </a:r>
            <a:r>
              <a:rPr lang="en-IN" dirty="0" err="1"/>
              <a:t>Kayal</a:t>
            </a:r>
            <a:r>
              <a:rPr lang="en-IN" dirty="0"/>
              <a:t>, and </a:t>
            </a:r>
            <a:r>
              <a:rPr lang="en-IN" dirty="0" err="1"/>
              <a:t>Saxena</a:t>
            </a:r>
            <a:r>
              <a:rPr lang="en-IN" dirty="0"/>
              <a:t>) algorithm - deterministic</a:t>
            </a:r>
          </a:p>
          <a:p>
            <a:r>
              <a:rPr lang="en-IN" dirty="0" smtClean="0"/>
              <a:t>Prime factorization</a:t>
            </a:r>
          </a:p>
          <a:p>
            <a:pPr lvl="1"/>
            <a:r>
              <a:rPr lang="en-US" dirty="0"/>
              <a:t>Trial division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Pollard’s Rho</a:t>
            </a:r>
          </a:p>
          <a:p>
            <a:pPr lvl="1"/>
            <a:r>
              <a:rPr lang="en-US" dirty="0" smtClean="0"/>
              <a:t>Pollard </a:t>
            </a:r>
            <a:r>
              <a:rPr lang="en-US" dirty="0"/>
              <a:t>p – 1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Fermat’s </a:t>
            </a:r>
            <a:r>
              <a:rPr lang="en-US" dirty="0"/>
              <a:t>method</a:t>
            </a:r>
            <a:endParaRPr lang="en-IN" dirty="0" smtClean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2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Phi-Function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AKA Euler’s </a:t>
            </a:r>
            <a:r>
              <a:rPr lang="en-US" dirty="0"/>
              <a:t>totient function </a:t>
            </a:r>
            <a:endParaRPr lang="en-US" dirty="0" smtClean="0"/>
          </a:p>
          <a:p>
            <a:pPr marL="565150" indent="-514350">
              <a:buFont typeface="+mj-lt"/>
              <a:buAutoNum type="arabicPeriod"/>
            </a:pPr>
            <a:r>
              <a:rPr lang="az-Cyrl-AZ" dirty="0" smtClean="0">
                <a:latin typeface="Georgia"/>
              </a:rPr>
              <a:t>Ф</a:t>
            </a:r>
            <a:r>
              <a:rPr lang="en-US" dirty="0" smtClean="0"/>
              <a:t>(1</a:t>
            </a:r>
            <a:r>
              <a:rPr lang="en-US" dirty="0"/>
              <a:t>) = 0. </a:t>
            </a:r>
          </a:p>
          <a:p>
            <a:pPr marL="565150" indent="-514350">
              <a:buFont typeface="+mj-lt"/>
              <a:buAutoNum type="arabicPeriod"/>
            </a:pPr>
            <a:r>
              <a:rPr lang="az-Cyrl-AZ" dirty="0">
                <a:latin typeface="Georgia"/>
              </a:rPr>
              <a:t>Ф</a:t>
            </a:r>
            <a:r>
              <a:rPr lang="en-US" dirty="0" smtClean="0"/>
              <a:t>(p</a:t>
            </a:r>
            <a:r>
              <a:rPr lang="en-US" dirty="0"/>
              <a:t>) = </a:t>
            </a:r>
            <a:r>
              <a:rPr lang="en-US" dirty="0" smtClean="0"/>
              <a:t>(p </a:t>
            </a:r>
            <a:r>
              <a:rPr lang="en-US" dirty="0"/>
              <a:t>− </a:t>
            </a:r>
            <a:r>
              <a:rPr lang="en-US" dirty="0" smtClean="0"/>
              <a:t>1) </a:t>
            </a:r>
            <a:r>
              <a:rPr lang="en-US" dirty="0"/>
              <a:t>if p is a </a:t>
            </a:r>
            <a:r>
              <a:rPr lang="en-US" dirty="0" smtClean="0"/>
              <a:t>prime</a:t>
            </a:r>
          </a:p>
          <a:p>
            <a:pPr marL="565150" indent="-514350">
              <a:buFont typeface="+mj-lt"/>
              <a:buAutoNum type="arabicPeriod"/>
            </a:pPr>
            <a:r>
              <a:rPr lang="az-Cyrl-AZ" dirty="0">
                <a:latin typeface="Georgia"/>
              </a:rPr>
              <a:t>Ф</a:t>
            </a:r>
            <a:r>
              <a:rPr lang="en-US" dirty="0" smtClean="0"/>
              <a:t>(m </a:t>
            </a:r>
            <a:r>
              <a:rPr lang="en-US" dirty="0"/>
              <a:t>× n) = </a:t>
            </a:r>
            <a:r>
              <a:rPr lang="az-Cyrl-AZ" dirty="0">
                <a:latin typeface="Georgia"/>
              </a:rPr>
              <a:t>Ф</a:t>
            </a:r>
            <a:r>
              <a:rPr lang="en-US" dirty="0" smtClean="0"/>
              <a:t>(m</a:t>
            </a:r>
            <a:r>
              <a:rPr lang="en-US" dirty="0"/>
              <a:t>) × </a:t>
            </a:r>
            <a:r>
              <a:rPr lang="az-Cyrl-AZ" dirty="0">
                <a:latin typeface="Georgia"/>
              </a:rPr>
              <a:t>Ф</a:t>
            </a:r>
            <a:r>
              <a:rPr lang="en-US" dirty="0" smtClean="0"/>
              <a:t>(n</a:t>
            </a:r>
            <a:r>
              <a:rPr lang="en-US" dirty="0"/>
              <a:t>) if m and n are relatively prime. </a:t>
            </a:r>
          </a:p>
          <a:p>
            <a:pPr marL="565150" indent="-514350">
              <a:buFont typeface="+mj-lt"/>
              <a:buAutoNum type="arabicPeriod"/>
            </a:pPr>
            <a:r>
              <a:rPr lang="az-Cyrl-AZ" dirty="0">
                <a:latin typeface="Georgia"/>
              </a:rPr>
              <a:t>Ф</a:t>
            </a:r>
            <a:r>
              <a:rPr lang="en-US" dirty="0" smtClean="0"/>
              <a:t>(</a:t>
            </a:r>
            <a:r>
              <a:rPr lang="en-US" dirty="0" err="1" smtClean="0"/>
              <a:t>p</a:t>
            </a:r>
            <a:r>
              <a:rPr lang="en-US" baseline="30000" dirty="0" err="1" smtClean="0"/>
              <a:t>e</a:t>
            </a:r>
            <a:r>
              <a:rPr lang="en-US" dirty="0" smtClean="0"/>
              <a:t> </a:t>
            </a:r>
            <a:r>
              <a:rPr lang="en-US" dirty="0"/>
              <a:t>) = p</a:t>
            </a:r>
            <a:r>
              <a:rPr lang="en-US" baseline="30000" dirty="0"/>
              <a:t>e</a:t>
            </a:r>
            <a:r>
              <a:rPr lang="en-US" dirty="0"/>
              <a:t> − p</a:t>
            </a:r>
            <a:r>
              <a:rPr lang="en-US" baseline="30000" dirty="0"/>
              <a:t>e−1</a:t>
            </a:r>
            <a:r>
              <a:rPr lang="en-US" dirty="0"/>
              <a:t> if p is a </a:t>
            </a:r>
            <a:r>
              <a:rPr lang="en-US" dirty="0" smtClean="0"/>
              <a:t>prime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b="1" u="sng" dirty="0"/>
              <a:t>The difficulty of finding </a:t>
            </a:r>
            <a:r>
              <a:rPr lang="az-Cyrl-AZ" b="1" dirty="0">
                <a:latin typeface="Georgia"/>
              </a:rPr>
              <a:t>Ф</a:t>
            </a:r>
            <a:r>
              <a:rPr lang="en-US" b="1" u="sng" dirty="0" smtClean="0"/>
              <a:t>(n</a:t>
            </a:r>
            <a:r>
              <a:rPr lang="en-US" b="1" u="sng" dirty="0"/>
              <a:t>) depends on the difficulty of finding the factorization of n.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089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8ef626a38_0_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Marcellus"/>
              <a:buNone/>
            </a:pPr>
            <a:r>
              <a:rPr lang="en-IN">
                <a:latin typeface="Marcellus"/>
                <a:ea typeface="Marcellus"/>
                <a:cs typeface="Marcellus"/>
                <a:sym typeface="Marcellus"/>
              </a:rPr>
              <a:t>Euler’s ‘ Φ’  Function 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23" name="Google Shape;423;g208ef626a38_0_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An arithmetic function Euler’s </a:t>
            </a:r>
            <a:r>
              <a:rPr lang="en-IN" dirty="0" smtClean="0">
                <a:latin typeface="Fira Sans"/>
                <a:ea typeface="Fira Sans"/>
                <a:cs typeface="Fira Sans"/>
                <a:sym typeface="Fira Sans"/>
              </a:rPr>
              <a:t>Totient 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function ‘</a:t>
            </a:r>
            <a:r>
              <a:rPr lang="en-IN" dirty="0" smtClean="0">
                <a:latin typeface="Cambria Math"/>
                <a:ea typeface="Cambria Math"/>
                <a:cs typeface="Cambria Math"/>
                <a:sym typeface="Cambria Math"/>
              </a:rPr>
              <a:t>Φ</a:t>
            </a:r>
            <a:r>
              <a:rPr lang="en-IN" dirty="0" smtClean="0">
                <a:latin typeface="Fira Sans"/>
                <a:ea typeface="Fira Sans"/>
                <a:cs typeface="Fira Sans"/>
                <a:sym typeface="Fira Sans"/>
              </a:rPr>
              <a:t>’ 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is defined as 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indent="-457200"/>
            <a:r>
              <a:rPr lang="en-IN" dirty="0">
                <a:latin typeface="Cambria Math"/>
                <a:ea typeface="Cambria Math"/>
                <a:cs typeface="Cambria Math"/>
                <a:sym typeface="Cambria Math"/>
              </a:rPr>
              <a:t>Φ (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n) = number of positive integers less than or equal to n and </a:t>
            </a:r>
            <a:r>
              <a:rPr lang="en-IN" dirty="0" smtClean="0">
                <a:latin typeface="Fira Sans"/>
                <a:ea typeface="Fira Sans"/>
                <a:cs typeface="Fira Sans"/>
                <a:sym typeface="Fira Sans"/>
              </a:rPr>
              <a:t>co-prime with 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n </a:t>
            </a:r>
            <a:endParaRPr lang="en-IN" dirty="0"/>
          </a:p>
          <a:p>
            <a:pPr indent="-457200"/>
            <a:r>
              <a:rPr lang="en-IN" dirty="0" smtClean="0">
                <a:latin typeface="Fira Sans"/>
                <a:ea typeface="Fira Sans"/>
                <a:cs typeface="Fira Sans"/>
                <a:sym typeface="Fira Sans"/>
              </a:rPr>
              <a:t>i.e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IN" dirty="0">
                <a:latin typeface="Cambria Math"/>
                <a:ea typeface="Cambria Math"/>
                <a:cs typeface="Cambria Math"/>
                <a:sym typeface="Cambria Math"/>
              </a:rPr>
              <a:t> Φ (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n) = number of positive integers ‘ a ’ such that 1&lt;= a &lt;= n and </a:t>
            </a:r>
            <a:r>
              <a:rPr lang="en-IN" dirty="0" smtClean="0">
                <a:latin typeface="Fira Sans"/>
                <a:ea typeface="Fira Sans"/>
                <a:cs typeface="Fira Sans"/>
                <a:sym typeface="Fira Sans"/>
              </a:rPr>
              <a:t>GCD(</a:t>
            </a:r>
            <a:r>
              <a:rPr lang="en-IN" dirty="0" err="1" smtClean="0">
                <a:latin typeface="Fira Sans"/>
                <a:ea typeface="Fira Sans"/>
                <a:cs typeface="Fira Sans"/>
                <a:sym typeface="Fira Sans"/>
              </a:rPr>
              <a:t>a,n</a:t>
            </a:r>
            <a:r>
              <a:rPr lang="en-IN" dirty="0">
                <a:latin typeface="Fira Sans"/>
                <a:ea typeface="Fira Sans"/>
                <a:cs typeface="Fira Sans"/>
                <a:sym typeface="Fira Sans"/>
              </a:rPr>
              <a:t>)=1</a:t>
            </a:r>
            <a:endParaRPr dirty="0"/>
          </a:p>
          <a:p>
            <a:pPr indent="-457200"/>
            <a:r>
              <a:rPr lang="en-IN" dirty="0">
                <a:latin typeface="Cambria Math"/>
                <a:ea typeface="Cambria Math"/>
                <a:cs typeface="Cambria Math"/>
                <a:sym typeface="Cambria Math"/>
              </a:rPr>
              <a:t>Φ (</a:t>
            </a:r>
            <a:r>
              <a:rPr lang="en-IN" dirty="0"/>
              <a:t>15)= 8 as primes relative to 15 are given by 1, 2, 4, 7, 8, 11, 13, and 14.</a:t>
            </a:r>
            <a:endParaRPr dirty="0"/>
          </a:p>
          <a:p>
            <a:pPr indent="-457200"/>
            <a:r>
              <a:rPr lang="en-IN" dirty="0">
                <a:latin typeface="Cambria Math"/>
                <a:ea typeface="Cambria Math"/>
                <a:cs typeface="Cambria Math"/>
                <a:sym typeface="Cambria Math"/>
              </a:rPr>
              <a:t>Φ(7)=6, Φ(17)=16</a:t>
            </a:r>
            <a:endParaRPr dirty="0"/>
          </a:p>
          <a:p>
            <a:pPr indent="-457200"/>
            <a:r>
              <a:rPr lang="en-IN" dirty="0">
                <a:latin typeface="Cambria Math"/>
                <a:ea typeface="Cambria Math"/>
                <a:cs typeface="Cambria Math"/>
                <a:sym typeface="Cambria Math"/>
              </a:rPr>
              <a:t>Φ(m*n)= Φ(m)* Φ(n) where m and n are relatively prime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6911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prime numbers?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1080655"/>
            <a:ext cx="8229600" cy="47699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Primes are foundational in:</a:t>
            </a:r>
          </a:p>
          <a:p>
            <a:pPr lvl="1"/>
            <a:r>
              <a:rPr lang="en-US" dirty="0"/>
              <a:t>Hard mathematical problems (factoring, discrete logs)</a:t>
            </a:r>
          </a:p>
          <a:p>
            <a:pPr lvl="1"/>
            <a:r>
              <a:rPr lang="en-US" dirty="0"/>
              <a:t>Strong, well-understood security foundations</a:t>
            </a:r>
          </a:p>
          <a:p>
            <a:pPr lvl="1"/>
            <a:r>
              <a:rPr lang="en-US" dirty="0"/>
              <a:t>Efficient algorithms in modular arithmetic</a:t>
            </a:r>
          </a:p>
          <a:p>
            <a:pPr lvl="1"/>
            <a:r>
              <a:rPr lang="en-US" dirty="0"/>
              <a:t>Predictable group properties for encryption/signing</a:t>
            </a:r>
          </a:p>
          <a:p>
            <a:r>
              <a:rPr lang="en-US" dirty="0" smtClean="0"/>
              <a:t>Using </a:t>
            </a:r>
            <a:r>
              <a:rPr lang="en-US" dirty="0"/>
              <a:t>primes ensures the modulus has fewer factors, which:</a:t>
            </a:r>
          </a:p>
          <a:p>
            <a:pPr lvl="1"/>
            <a:r>
              <a:rPr lang="en-US" dirty="0"/>
              <a:t>Prevents certain factorization shortcuts</a:t>
            </a:r>
          </a:p>
          <a:p>
            <a:pPr lvl="1"/>
            <a:r>
              <a:rPr lang="en-US" dirty="0"/>
              <a:t>Increases resistance to attacks like </a:t>
            </a:r>
            <a:r>
              <a:rPr lang="en-US" b="1" dirty="0"/>
              <a:t>Pollard’s rho</a:t>
            </a:r>
            <a:r>
              <a:rPr lang="en-US" dirty="0"/>
              <a:t> or </a:t>
            </a:r>
            <a:r>
              <a:rPr lang="en-US" b="1" dirty="0"/>
              <a:t>trial division</a:t>
            </a:r>
            <a:endParaRPr lang="en-US" dirty="0"/>
          </a:p>
          <a:p>
            <a:r>
              <a:rPr lang="en-IN" dirty="0" smtClean="0"/>
              <a:t>Increase Randomness </a:t>
            </a:r>
            <a:r>
              <a:rPr lang="en-IN" dirty="0"/>
              <a:t>and </a:t>
            </a:r>
            <a:r>
              <a:rPr lang="en-IN" dirty="0" smtClean="0"/>
              <a:t>Unpredictability</a:t>
            </a:r>
          </a:p>
          <a:p>
            <a:r>
              <a:rPr lang="en-IN" dirty="0" smtClean="0"/>
              <a:t>Give Mathematical </a:t>
            </a:r>
            <a:r>
              <a:rPr lang="en-IN" dirty="0"/>
              <a:t>Proof of </a:t>
            </a:r>
            <a:r>
              <a:rPr lang="en-IN" dirty="0" smtClean="0"/>
              <a:t>Security</a:t>
            </a:r>
          </a:p>
          <a:p>
            <a:r>
              <a:rPr lang="en-US" dirty="0"/>
              <a:t>Primes make the math </a:t>
            </a:r>
            <a:r>
              <a:rPr lang="en-US" b="1" dirty="0"/>
              <a:t>cleaner, faster, and more secure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357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Generating Primes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Mersenne</a:t>
            </a:r>
            <a:r>
              <a:rPr lang="en-US" dirty="0"/>
              <a:t> and </a:t>
            </a:r>
            <a:r>
              <a:rPr lang="en-US" dirty="0" smtClean="0"/>
              <a:t>Fermat formula</a:t>
            </a:r>
          </a:p>
          <a:p>
            <a:r>
              <a:rPr lang="en-US" dirty="0" err="1" smtClean="0"/>
              <a:t>Mersenne</a:t>
            </a:r>
            <a:r>
              <a:rPr lang="en-US" dirty="0" smtClean="0"/>
              <a:t> </a:t>
            </a:r>
            <a:r>
              <a:rPr lang="en-US" dirty="0"/>
              <a:t>numbers, </a:t>
            </a:r>
            <a:r>
              <a:rPr lang="en-US" dirty="0" smtClean="0"/>
              <a:t>can </a:t>
            </a:r>
            <a:r>
              <a:rPr lang="en-US" dirty="0"/>
              <a:t>enumerate all </a:t>
            </a:r>
            <a:r>
              <a:rPr lang="en-US" dirty="0" smtClean="0"/>
              <a:t>primes for a number p</a:t>
            </a:r>
          </a:p>
          <a:p>
            <a:r>
              <a:rPr lang="en-IN" dirty="0"/>
              <a:t>M</a:t>
            </a:r>
            <a:r>
              <a:rPr lang="en-IN" baseline="-25000" dirty="0"/>
              <a:t>p</a:t>
            </a:r>
            <a:r>
              <a:rPr lang="en-IN" dirty="0"/>
              <a:t> = 2</a:t>
            </a:r>
            <a:r>
              <a:rPr lang="en-IN" baseline="30000" dirty="0"/>
              <a:t>p</a:t>
            </a:r>
            <a:r>
              <a:rPr lang="en-IN" dirty="0"/>
              <a:t> − </a:t>
            </a:r>
            <a:r>
              <a:rPr lang="en-IN" dirty="0" smtClean="0"/>
              <a:t>1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Mersenne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number </a:t>
            </a:r>
            <a:r>
              <a:rPr lang="en-US" dirty="0" smtClean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rgbClr val="FF0000"/>
                </a:solidFill>
              </a:rPr>
              <a:t>or may not be a prime</a:t>
            </a:r>
            <a:r>
              <a:rPr lang="en-US" dirty="0"/>
              <a:t>.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15" y="4075044"/>
            <a:ext cx="7893034" cy="179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3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Fermat Primes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5" y="1164532"/>
            <a:ext cx="8227943" cy="466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9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820d402a7_0_1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Operations </a:t>
            </a:r>
            <a:endParaRPr/>
          </a:p>
        </p:txBody>
      </p:sp>
      <p:sp>
        <p:nvSpPr>
          <p:cNvPr id="149" name="Google Shape;149;g20820d402a7_0_1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Three binary operations applied to the set of integers : addition, subtraction, and multiplication, </a:t>
            </a:r>
            <a:r>
              <a:rPr lang="en-IN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division</a:t>
            </a:r>
            <a:endParaRPr sz="3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 A binary operation takes two inputs and creates one output.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Each operations takes two inputs (a and b) and creates one output (c)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IN" sz="32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The two inputs come from the set of integers; the output goes into the set of integers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817"/>
            <a:ext cx="9143999" cy="874951"/>
          </a:xfrm>
        </p:spPr>
        <p:txBody>
          <a:bodyPr/>
          <a:lstStyle/>
          <a:p>
            <a:r>
              <a:rPr lang="en-IN" dirty="0"/>
              <a:t>Generating </a:t>
            </a:r>
            <a:r>
              <a:rPr lang="en-IN" dirty="0" smtClean="0"/>
              <a:t>Primes-Sieve </a:t>
            </a:r>
            <a:r>
              <a:rPr lang="en-IN" dirty="0"/>
              <a:t>of Eratosthenes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141" y="1366193"/>
            <a:ext cx="5451414" cy="49306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Start </a:t>
            </a:r>
            <a:r>
              <a:rPr lang="en-US" dirty="0"/>
              <a:t>with a list of numbers from 2 to n, all marked as potential primes.</a:t>
            </a:r>
          </a:p>
          <a:p>
            <a:r>
              <a:rPr lang="en-US" dirty="0"/>
              <a:t>The first prime is 2 — mark all multiples of 2 (except 2 itself) as composite.</a:t>
            </a:r>
          </a:p>
          <a:p>
            <a:r>
              <a:rPr lang="en-US" dirty="0"/>
              <a:t>Move to the next unmarked number (3) — mark all its multiples as composite.</a:t>
            </a:r>
          </a:p>
          <a:p>
            <a:r>
              <a:rPr lang="en-US" dirty="0"/>
              <a:t>Repeat until the current number exceeds √n.</a:t>
            </a:r>
          </a:p>
          <a:p>
            <a:r>
              <a:rPr lang="en-US" dirty="0"/>
              <a:t>Remaining unmarked numbers are primes.</a:t>
            </a:r>
          </a:p>
          <a:p>
            <a:r>
              <a:rPr lang="en-US" b="1" dirty="0"/>
              <a:t>Why Stop at √n?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number x is composite, it must have at least one factor ≤ √n.</a:t>
            </a:r>
            <a:br>
              <a:rPr lang="en-US" dirty="0"/>
            </a:br>
            <a:r>
              <a:rPr lang="en-US" dirty="0"/>
              <a:t>Once all factors ≤ √n are removed, no larger composite can remain.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49" y="933449"/>
            <a:ext cx="2738005" cy="519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0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Sieve </a:t>
            </a:r>
            <a:r>
              <a:rPr lang="en-IN" dirty="0"/>
              <a:t>of Eratosthenes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9" y="1252105"/>
            <a:ext cx="8537786" cy="39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5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Strengths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Complexity:</a:t>
            </a:r>
          </a:p>
          <a:p>
            <a:pPr lvl="1"/>
            <a:r>
              <a:rPr lang="pt-BR" dirty="0"/>
              <a:t>Time: </a:t>
            </a:r>
            <a:r>
              <a:rPr lang="pt-BR" b="1" dirty="0"/>
              <a:t>O(n log log n)</a:t>
            </a:r>
            <a:endParaRPr lang="pt-BR" dirty="0"/>
          </a:p>
          <a:p>
            <a:pPr lvl="1"/>
            <a:r>
              <a:rPr lang="pt-BR" dirty="0"/>
              <a:t>Space: </a:t>
            </a:r>
            <a:r>
              <a:rPr lang="pt-BR" b="1" dirty="0"/>
              <a:t>O(n)</a:t>
            </a:r>
            <a:endParaRPr lang="pt-BR" dirty="0"/>
          </a:p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to </a:t>
            </a:r>
            <a:r>
              <a:rPr lang="en-US" dirty="0" smtClean="0"/>
              <a:t>implement</a:t>
            </a:r>
            <a:endParaRPr lang="en-US" dirty="0"/>
          </a:p>
          <a:p>
            <a:pPr lvl="1"/>
            <a:r>
              <a:rPr lang="en-US" dirty="0"/>
              <a:t>Very fast for </a:t>
            </a:r>
            <a:r>
              <a:rPr lang="en-US" dirty="0" smtClean="0"/>
              <a:t>small </a:t>
            </a:r>
            <a:r>
              <a:rPr lang="en-US" dirty="0"/>
              <a:t>to mid-size </a:t>
            </a:r>
            <a:r>
              <a:rPr lang="en-US" dirty="0" smtClean="0"/>
              <a:t>n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Space complexity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dirty="0"/>
              <a:t>When generating all primes ≤ 10⁷</a:t>
            </a:r>
          </a:p>
          <a:p>
            <a:pPr lvl="1"/>
            <a:r>
              <a:rPr lang="en-US" dirty="0"/>
              <a:t>Ideal for competitive programming and educational use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105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Sieve of Atkin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987137"/>
            <a:ext cx="8229600" cy="4863456"/>
          </a:xfrm>
        </p:spPr>
        <p:txBody>
          <a:bodyPr>
            <a:normAutofit/>
          </a:bodyPr>
          <a:lstStyle/>
          <a:p>
            <a:r>
              <a:rPr lang="en-US" dirty="0"/>
              <a:t>Instead of crossing out multiples, it uses mathematical patterns to identify potential primes based on quadratic forms:</a:t>
            </a:r>
          </a:p>
          <a:p>
            <a:r>
              <a:rPr lang="en-US" dirty="0"/>
              <a:t>Any prime &gt; 3 is of the form </a:t>
            </a:r>
            <a:r>
              <a:rPr lang="en-US" b="1" dirty="0"/>
              <a:t>6k ± 1</a:t>
            </a:r>
            <a:r>
              <a:rPr lang="en-US" dirty="0"/>
              <a:t>.</a:t>
            </a:r>
          </a:p>
          <a:p>
            <a:r>
              <a:rPr lang="en-US" dirty="0"/>
              <a:t>But Sieve of Atkin refines this further with </a:t>
            </a:r>
            <a:r>
              <a:rPr lang="en-US" b="1" dirty="0"/>
              <a:t>mod 12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All primes &gt; 3 are in </a:t>
            </a:r>
            <a:r>
              <a:rPr lang="en-US" b="1" dirty="0"/>
              <a:t>1, 5, 7, or 11 mod 12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Mod 12 works because LCM of the first few primes (2, 3) is 6, and multiplying by 2 (for handling even spacing in quadratic forms) leads to 12.</a:t>
            </a:r>
          </a:p>
          <a:p>
            <a:pPr lvl="1"/>
            <a:r>
              <a:rPr lang="en-US" dirty="0"/>
              <a:t>This helps skip obvious composites early.</a:t>
            </a:r>
          </a:p>
        </p:txBody>
      </p:sp>
    </p:spTree>
    <p:extLst>
      <p:ext uri="{BB962C8B-B14F-4D97-AF65-F5344CB8AC3E}">
        <p14:creationId xmlns:p14="http://schemas.microsoft.com/office/powerpoint/2010/main" val="24131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Quadratic Rules</a:t>
            </a:r>
          </a:p>
          <a:p>
            <a:pPr lvl="1"/>
            <a:r>
              <a:rPr lang="en-US" dirty="0"/>
              <a:t>It flips the primality state for numbers satisfying:</a:t>
            </a:r>
          </a:p>
          <a:p>
            <a:pPr lvl="1"/>
            <a:r>
              <a:rPr lang="en-US" dirty="0"/>
              <a:t>n = 4x² + y² → toggle if n % 12 is 1 or 5</a:t>
            </a:r>
          </a:p>
          <a:p>
            <a:pPr lvl="1"/>
            <a:r>
              <a:rPr lang="en-US" dirty="0"/>
              <a:t>n = 3x² + y² → toggle if n % 12 is 7</a:t>
            </a:r>
          </a:p>
          <a:p>
            <a:pPr lvl="1"/>
            <a:r>
              <a:rPr lang="en-US" dirty="0"/>
              <a:t>n = 3x² - y² → toggle if x &gt; y and n % 12 is 11</a:t>
            </a:r>
          </a:p>
          <a:p>
            <a:r>
              <a:rPr lang="en-US" b="1" dirty="0"/>
              <a:t>Final Step</a:t>
            </a:r>
          </a:p>
          <a:p>
            <a:pPr lvl="1"/>
            <a:r>
              <a:rPr lang="en-US" dirty="0"/>
              <a:t>After marking, remove all perfect squares because quadratic flipping can falsely mark them.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2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Let n = 30.</a:t>
            </a:r>
          </a:p>
          <a:p>
            <a:r>
              <a:rPr lang="en-IN" dirty="0"/>
              <a:t>Initialize all </a:t>
            </a:r>
            <a:r>
              <a:rPr lang="en-IN" dirty="0" err="1" smtClean="0"/>
              <a:t>is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IN" dirty="0" err="1" smtClean="0"/>
              <a:t>prime</a:t>
            </a:r>
            <a:r>
              <a:rPr lang="en-IN" dirty="0" smtClean="0"/>
              <a:t>[</a:t>
            </a:r>
            <a:r>
              <a:rPr lang="en-IN" dirty="0" err="1" smtClean="0"/>
              <a:t>i</a:t>
            </a:r>
            <a:r>
              <a:rPr lang="en-IN" dirty="0"/>
              <a:t>] = False for 0 ≤ </a:t>
            </a:r>
            <a:r>
              <a:rPr lang="en-IN" dirty="0" err="1"/>
              <a:t>i</a:t>
            </a:r>
            <a:r>
              <a:rPr lang="en-IN" dirty="0"/>
              <a:t> ≤ n.</a:t>
            </a:r>
          </a:p>
          <a:p>
            <a:r>
              <a:rPr lang="en-IN" dirty="0"/>
              <a:t>For each x and y with 1 ≤ x, y ≤ √n:</a:t>
            </a:r>
          </a:p>
          <a:p>
            <a:pPr lvl="1"/>
            <a:r>
              <a:rPr lang="en-IN" dirty="0"/>
              <a:t>Compute:</a:t>
            </a:r>
          </a:p>
          <a:p>
            <a:pPr lvl="2"/>
            <a:r>
              <a:rPr lang="en-IN" dirty="0"/>
              <a:t>n = 4x² + y², mark if n mod 12 in {1, 5}</a:t>
            </a:r>
          </a:p>
          <a:p>
            <a:pPr lvl="2"/>
            <a:r>
              <a:rPr lang="en-IN" dirty="0"/>
              <a:t>n = 3x² + y², mark if n mod 12 == 7</a:t>
            </a:r>
          </a:p>
          <a:p>
            <a:pPr lvl="2"/>
            <a:r>
              <a:rPr lang="en-IN" dirty="0"/>
              <a:t>n = 3x² − y² (if x &gt; y), mark if n mod 12 == 11</a:t>
            </a:r>
          </a:p>
          <a:p>
            <a:pPr lvl="1"/>
            <a:r>
              <a:rPr lang="en-IN" dirty="0"/>
              <a:t>If above condition met → </a:t>
            </a:r>
            <a:r>
              <a:rPr lang="en-IN" b="1" dirty="0"/>
              <a:t>flip </a:t>
            </a:r>
            <a:r>
              <a:rPr lang="en-IN" b="1" dirty="0" err="1"/>
              <a:t>boolean</a:t>
            </a:r>
            <a:r>
              <a:rPr lang="en-IN" b="1" dirty="0"/>
              <a:t> status</a:t>
            </a:r>
            <a:r>
              <a:rPr lang="en-IN" dirty="0"/>
              <a:t> (True ↔ False)</a:t>
            </a:r>
          </a:p>
          <a:p>
            <a:r>
              <a:rPr lang="en-IN" dirty="0"/>
              <a:t>Eliminate all squares:</a:t>
            </a:r>
          </a:p>
          <a:p>
            <a:pPr lvl="1"/>
            <a:r>
              <a:rPr lang="en-IN" dirty="0"/>
              <a:t>For each </a:t>
            </a:r>
            <a:r>
              <a:rPr lang="en-IN" dirty="0" err="1"/>
              <a:t>i</a:t>
            </a:r>
            <a:r>
              <a:rPr lang="en-IN" dirty="0"/>
              <a:t> ≤ √n:</a:t>
            </a:r>
          </a:p>
          <a:p>
            <a:pPr lvl="2"/>
            <a:r>
              <a:rPr lang="en-IN" dirty="0"/>
              <a:t>If </a:t>
            </a:r>
            <a:r>
              <a:rPr lang="en-IN" dirty="0" err="1"/>
              <a:t>is_prime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], mark all multiples of i² as False</a:t>
            </a:r>
          </a:p>
          <a:p>
            <a:r>
              <a:rPr lang="en-IN" dirty="0"/>
              <a:t>Include 2, 3 manually in output.</a:t>
            </a:r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Complexity:</a:t>
            </a:r>
          </a:p>
          <a:p>
            <a:pPr lvl="1"/>
            <a:r>
              <a:rPr lang="pt-BR" dirty="0"/>
              <a:t>Time: </a:t>
            </a:r>
            <a:r>
              <a:rPr lang="pt-BR" b="1" dirty="0"/>
              <a:t>O(n / log log n)</a:t>
            </a:r>
            <a:endParaRPr lang="pt-BR" dirty="0"/>
          </a:p>
          <a:p>
            <a:pPr lvl="1"/>
            <a:r>
              <a:rPr lang="pt-BR" dirty="0"/>
              <a:t>Space: </a:t>
            </a:r>
            <a:r>
              <a:rPr lang="pt-BR" b="1" dirty="0"/>
              <a:t>O(n)</a:t>
            </a:r>
            <a:endParaRPr lang="pt-BR" dirty="0"/>
          </a:p>
          <a:p>
            <a:r>
              <a:rPr lang="en-IN" dirty="0" smtClean="0"/>
              <a:t>Strength</a:t>
            </a:r>
          </a:p>
          <a:p>
            <a:pPr lvl="1"/>
            <a:r>
              <a:rPr lang="en-US" dirty="0"/>
              <a:t>Slightly faster than Eratosthenes for large </a:t>
            </a:r>
            <a:r>
              <a:rPr lang="en-US" dirty="0" smtClean="0"/>
              <a:t>n</a:t>
            </a:r>
          </a:p>
          <a:p>
            <a:pPr lvl="1"/>
            <a:r>
              <a:rPr lang="en-IN" dirty="0"/>
              <a:t>Fewer operations on </a:t>
            </a:r>
            <a:r>
              <a:rPr lang="en-IN" dirty="0" smtClean="0"/>
              <a:t>composites</a:t>
            </a:r>
          </a:p>
          <a:p>
            <a:r>
              <a:rPr lang="en-IN" dirty="0" smtClean="0"/>
              <a:t>Weakness:</a:t>
            </a:r>
          </a:p>
          <a:p>
            <a:pPr lvl="1"/>
            <a:r>
              <a:rPr lang="en-IN" dirty="0" smtClean="0"/>
              <a:t>Complex to implement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dirty="0"/>
              <a:t>Efficient when n &gt; 10⁷ or 10⁸</a:t>
            </a:r>
          </a:p>
          <a:p>
            <a:pPr lvl="1"/>
            <a:r>
              <a:rPr lang="en-US" dirty="0"/>
              <a:t>Useful in mathematical research or performance-sensitive scenarios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52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Segmented Sieve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893619"/>
            <a:ext cx="8229600" cy="4956974"/>
          </a:xfrm>
        </p:spPr>
        <p:txBody>
          <a:bodyPr>
            <a:normAutofit/>
          </a:bodyPr>
          <a:lstStyle/>
          <a:p>
            <a:r>
              <a:rPr lang="en-US" dirty="0" smtClean="0"/>
              <a:t>Generates primes </a:t>
            </a:r>
            <a:r>
              <a:rPr lang="en-US" dirty="0"/>
              <a:t>in a </a:t>
            </a:r>
            <a:r>
              <a:rPr lang="en-US" b="1" dirty="0"/>
              <a:t>range [L, R]</a:t>
            </a:r>
            <a:r>
              <a:rPr lang="en-US" dirty="0"/>
              <a:t> without storing all numbers up to R.</a:t>
            </a:r>
          </a:p>
          <a:p>
            <a:r>
              <a:rPr lang="en-US" b="1" dirty="0"/>
              <a:t>Steps</a:t>
            </a:r>
          </a:p>
          <a:p>
            <a:pPr lvl="1"/>
            <a:r>
              <a:rPr lang="en-US" dirty="0"/>
              <a:t>Generate all primes up to √R using a normal Sieve of Eratosthenes.</a:t>
            </a:r>
          </a:p>
          <a:p>
            <a:pPr lvl="1"/>
            <a:r>
              <a:rPr lang="en-US" dirty="0"/>
              <a:t>For each prime p in that list, mark multiples of p in the range [L, R] as composite.</a:t>
            </a:r>
          </a:p>
          <a:p>
            <a:pPr lvl="1"/>
            <a:r>
              <a:rPr lang="en-US" dirty="0"/>
              <a:t>Remaining unmarked numbers in [L, R] are primes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Segmented Sieve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893619"/>
            <a:ext cx="8229600" cy="4956974"/>
          </a:xfrm>
        </p:spPr>
        <p:txBody>
          <a:bodyPr>
            <a:normAutofit/>
          </a:bodyPr>
          <a:lstStyle/>
          <a:p>
            <a:r>
              <a:rPr lang="en-US" b="1" dirty="0" smtClean="0"/>
              <a:t>Why </a:t>
            </a:r>
            <a:r>
              <a:rPr lang="en-US" b="1" dirty="0"/>
              <a:t>Only Up to √R?</a:t>
            </a:r>
          </a:p>
          <a:p>
            <a:pPr lvl="1"/>
            <a:r>
              <a:rPr lang="en-US" dirty="0"/>
              <a:t>Any composite number in [L, R] must have a factor ≤ √R.</a:t>
            </a:r>
          </a:p>
          <a:p>
            <a:pPr lvl="1"/>
            <a:r>
              <a:rPr lang="en-US" dirty="0"/>
              <a:t>Primes larger than √R can appear in [L, R], but they </a:t>
            </a:r>
            <a:r>
              <a:rPr lang="en-US" b="1" dirty="0"/>
              <a:t>cannot</a:t>
            </a:r>
            <a:r>
              <a:rPr lang="en-US" dirty="0"/>
              <a:t> generate composites within that range (other than themselves multiplied by 1).</a:t>
            </a:r>
          </a:p>
          <a:p>
            <a:r>
              <a:rPr lang="en-US" b="1" dirty="0" smtClean="0"/>
              <a:t>E.g. </a:t>
            </a:r>
            <a:endParaRPr lang="en-US" b="1" dirty="0"/>
          </a:p>
          <a:p>
            <a:r>
              <a:rPr lang="en-US" dirty="0"/>
              <a:t>If R = 120, √R ≈ 10.95 → </a:t>
            </a:r>
            <a:r>
              <a:rPr lang="en-US" dirty="0" smtClean="0"/>
              <a:t>checking </a:t>
            </a:r>
            <a:r>
              <a:rPr lang="en-US" dirty="0"/>
              <a:t>primes only up to 10 </a:t>
            </a:r>
            <a:r>
              <a:rPr lang="en-US" dirty="0" smtClean="0"/>
              <a:t> works(2</a:t>
            </a:r>
            <a:r>
              <a:rPr lang="en-US" dirty="0"/>
              <a:t>, 3, 5, 7).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215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find primes in range [L=100, R=120].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base_primes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primes up to √120 = 10 using Eratosthenes: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base_primes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[2, 3, 5, 7]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array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is_prime_segment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[True] * (R - L + 1)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 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base_primes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start = max(p*p, ceil(L/p)*p)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start, start + p, …, R as False 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is_prime_segment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True values 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is_prime_segment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primes in [L, R]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6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820d402a7_0_2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Operations </a:t>
            </a:r>
            <a:endParaRPr/>
          </a:p>
        </p:txBody>
      </p:sp>
      <p:sp>
        <p:nvSpPr>
          <p:cNvPr id="156" name="Google Shape;156;g20820d402a7_0_2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57" name="Google Shape;157;g20820d402a7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841"/>
            <a:ext cx="9144000" cy="649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Complexity:</a:t>
            </a:r>
          </a:p>
          <a:p>
            <a:pPr lvl="1"/>
            <a:r>
              <a:rPr lang="pt-BR" dirty="0"/>
              <a:t>Time: </a:t>
            </a:r>
            <a:r>
              <a:rPr lang="pt-BR" b="1" dirty="0"/>
              <a:t>O((R−L+1) log log R)</a:t>
            </a:r>
            <a:endParaRPr lang="pt-BR" dirty="0"/>
          </a:p>
          <a:p>
            <a:pPr lvl="1"/>
            <a:r>
              <a:rPr lang="pt-BR" dirty="0"/>
              <a:t>Space: </a:t>
            </a:r>
            <a:r>
              <a:rPr lang="pt-BR" b="1" dirty="0"/>
              <a:t>O(R−L+1)</a:t>
            </a:r>
            <a:endParaRPr lang="pt-BR" dirty="0"/>
          </a:p>
          <a:p>
            <a:r>
              <a:rPr lang="en-IN" dirty="0" smtClean="0"/>
              <a:t>Strength</a:t>
            </a:r>
          </a:p>
          <a:p>
            <a:pPr lvl="1"/>
            <a:r>
              <a:rPr lang="en-IN" dirty="0"/>
              <a:t>Memory-efficient for large </a:t>
            </a:r>
            <a:r>
              <a:rPr lang="en-IN" dirty="0" smtClean="0"/>
              <a:t>ranges</a:t>
            </a:r>
          </a:p>
          <a:p>
            <a:pPr lvl="1"/>
            <a:r>
              <a:rPr lang="en-US" dirty="0"/>
              <a:t>Works well when R is huge (e.g. 10¹²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/>
              <a:t>Needs primes up to √</a:t>
            </a:r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Complex to impalement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dirty="0"/>
              <a:t>Generate primes in range [10⁹, 10⁹+10⁶]</a:t>
            </a:r>
          </a:p>
          <a:p>
            <a:pPr lvl="1"/>
            <a:r>
              <a:rPr lang="en-US" dirty="0"/>
              <a:t>Large-scale computations or number-theoretic simulations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36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Prime generation summary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86778"/>
              </p:ext>
            </p:extLst>
          </p:nvPr>
        </p:nvGraphicFramePr>
        <p:xfrm>
          <a:off x="1025234" y="1372752"/>
          <a:ext cx="7027720" cy="4290292"/>
        </p:xfrm>
        <a:graphic>
          <a:graphicData uri="http://schemas.openxmlformats.org/drawingml/2006/table">
            <a:tbl>
              <a:tblPr>
                <a:tableStyleId>{0362B229-3FED-4026-8406-B81C52CA36E7}</a:tableStyleId>
              </a:tblPr>
              <a:tblGrid>
                <a:gridCol w="1756930"/>
                <a:gridCol w="1756930"/>
                <a:gridCol w="1756930"/>
                <a:gridCol w="1756930"/>
              </a:tblGrid>
              <a:tr h="8044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</a:rPr>
                        <a:t>Feature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</a:rPr>
                        <a:t>Eratosthenes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</a:rPr>
                        <a:t>Atkin (mod 12)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</a:rPr>
                        <a:t>Segmented Sieve (√R)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</a:tr>
              <a:tr h="134071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u="none" strike="noStrike" dirty="0">
                          <a:effectLst/>
                        </a:rPr>
                        <a:t>Method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Cross out multiples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Mathematical toggling rules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Range sieving with base primes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</a:tr>
              <a:tr h="10725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u="none" strike="noStrike" dirty="0">
                          <a:effectLst/>
                        </a:rPr>
                        <a:t>Math Trick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√n limit for marking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Prime residues mod 12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Only primes ≤ √R needed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</a:tr>
              <a:tr h="10725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u="none" strike="noStrike" dirty="0">
                          <a:effectLst/>
                        </a:rPr>
                        <a:t>Benefit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Simple and cache-friendly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effectLst/>
                        </a:rPr>
                        <a:t>Skips many composites early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Memory efficient for large 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Primality Testing is Important in Applied Cryptography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Public-key cryptography </a:t>
            </a:r>
            <a:r>
              <a:rPr lang="en-US" dirty="0" smtClean="0"/>
              <a:t>depends </a:t>
            </a:r>
            <a:r>
              <a:rPr lang="en-US" dirty="0"/>
              <a:t>on large prime numbers — often hundreds or thousands of bits long.</a:t>
            </a:r>
          </a:p>
          <a:p>
            <a:r>
              <a:rPr lang="en-US" dirty="0"/>
              <a:t>Security relies on:</a:t>
            </a:r>
          </a:p>
          <a:p>
            <a:pPr lvl="1"/>
            <a:r>
              <a:rPr lang="en-US" dirty="0"/>
              <a:t>Generating large random numbers</a:t>
            </a:r>
          </a:p>
          <a:p>
            <a:pPr lvl="1"/>
            <a:r>
              <a:rPr lang="en-US" dirty="0"/>
              <a:t>Quickly checking if they are prime</a:t>
            </a:r>
          </a:p>
          <a:p>
            <a:pPr lvl="1"/>
            <a:r>
              <a:rPr lang="en-US" dirty="0"/>
              <a:t>Avoiding composites that weaken </a:t>
            </a:r>
            <a:r>
              <a:rPr lang="en-US" dirty="0" smtClean="0"/>
              <a:t>encryption</a:t>
            </a:r>
          </a:p>
          <a:p>
            <a:r>
              <a:rPr lang="en-US" dirty="0" smtClean="0"/>
              <a:t>E.g. Without </a:t>
            </a:r>
            <a:r>
              <a:rPr lang="en-US" dirty="0"/>
              <a:t>fast primality tests, RSA key generation would be impractically slow.</a:t>
            </a:r>
          </a:p>
          <a:p>
            <a:r>
              <a:rPr lang="en-US" dirty="0"/>
              <a:t>Example: For a 2048-bit RSA key, we must test random ~2048-bit candidates until we find two large primes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Primality </a:t>
            </a:r>
            <a:r>
              <a:rPr lang="en-IN" dirty="0" smtClean="0"/>
              <a:t>testing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Miller-Rabin</a:t>
            </a:r>
            <a:r>
              <a:rPr lang="en-IN" dirty="0"/>
              <a:t>, Fermat’s test, square root test – Probabilistic</a:t>
            </a:r>
          </a:p>
          <a:p>
            <a:r>
              <a:rPr lang="en-IN" dirty="0"/>
              <a:t>AKS(Agrawal, </a:t>
            </a:r>
            <a:r>
              <a:rPr lang="en-IN" dirty="0" err="1"/>
              <a:t>Kayal</a:t>
            </a:r>
            <a:r>
              <a:rPr lang="en-IN" dirty="0"/>
              <a:t>, and </a:t>
            </a:r>
            <a:r>
              <a:rPr lang="en-IN" dirty="0" err="1"/>
              <a:t>Saxena</a:t>
            </a:r>
            <a:r>
              <a:rPr lang="en-IN" dirty="0"/>
              <a:t>) algorithm </a:t>
            </a:r>
            <a:r>
              <a:rPr lang="en-IN" dirty="0" smtClean="0"/>
              <a:t>– deterministic</a:t>
            </a:r>
          </a:p>
          <a:p>
            <a:r>
              <a:rPr lang="en-IN" dirty="0" smtClean="0"/>
              <a:t>Recommended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793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</a:t>
            </a:r>
            <a:r>
              <a:rPr lang="en-IN" dirty="0" smtClean="0"/>
              <a:t>Algorithms for primality testing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probabilistic </a:t>
            </a:r>
            <a:r>
              <a:rPr lang="en-US" dirty="0" smtClean="0"/>
              <a:t>algorithm returns </a:t>
            </a:r>
            <a:r>
              <a:rPr lang="en-US" dirty="0"/>
              <a:t>either a prime or a composite based on the following rules: </a:t>
            </a:r>
            <a:endParaRPr lang="en-US" dirty="0" smtClean="0"/>
          </a:p>
          <a:p>
            <a:pPr marL="990600" lvl="1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the integer to be tested is actually a prime, the algorithm definitely returns a prime. </a:t>
            </a:r>
            <a:endParaRPr lang="en-US" dirty="0" smtClean="0"/>
          </a:p>
          <a:p>
            <a:pPr marL="990600" lvl="1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the integer to be tested is actually a composite, it returns a composite with </a:t>
            </a:r>
            <a:r>
              <a:rPr lang="en-US" dirty="0" smtClean="0"/>
              <a:t>probability </a:t>
            </a:r>
            <a:r>
              <a:rPr lang="en-US" dirty="0"/>
              <a:t>1− ε, but it may return a prime with the probability ε.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probability of mistake can be improved </a:t>
            </a:r>
            <a:r>
              <a:rPr lang="en-US" dirty="0" smtClean="0"/>
              <a:t>by :</a:t>
            </a:r>
          </a:p>
          <a:p>
            <a:pPr lvl="1"/>
            <a:r>
              <a:rPr lang="en-US" dirty="0" smtClean="0"/>
              <a:t>running the </a:t>
            </a:r>
            <a:r>
              <a:rPr lang="en-US" dirty="0"/>
              <a:t>algorithm more than once with different parameters </a:t>
            </a:r>
            <a:r>
              <a:rPr lang="en-US" dirty="0" smtClean="0"/>
              <a:t>or,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different methods. </a:t>
            </a:r>
            <a:endParaRPr lang="en-US" dirty="0" smtClean="0"/>
          </a:p>
          <a:p>
            <a:r>
              <a:rPr lang="en-US" dirty="0" smtClean="0"/>
              <a:t>If the </a:t>
            </a:r>
            <a:r>
              <a:rPr lang="en-US" dirty="0"/>
              <a:t>algorithm </a:t>
            </a:r>
            <a:r>
              <a:rPr lang="en-US" dirty="0" smtClean="0"/>
              <a:t>is run m </a:t>
            </a:r>
            <a:r>
              <a:rPr lang="en-US" dirty="0"/>
              <a:t>times, the probability of error may reduce to ε</a:t>
            </a:r>
            <a:r>
              <a:rPr lang="en-US" baseline="30000" dirty="0"/>
              <a:t>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7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Fermat’s Primality Test – Probabilistic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04" y="1324629"/>
            <a:ext cx="8229600" cy="489952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Fermat's Little Theorem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If p is </a:t>
            </a:r>
            <a:r>
              <a:rPr lang="en-US" dirty="0" smtClean="0"/>
              <a:t>prime, </a:t>
            </a:r>
            <a:r>
              <a:rPr lang="en-US" dirty="0"/>
              <a:t>and </a:t>
            </a:r>
            <a:r>
              <a:rPr lang="en-US" dirty="0" smtClean="0"/>
              <a:t>some number ‘a’ </a:t>
            </a:r>
            <a:r>
              <a:rPr lang="en-US" dirty="0"/>
              <a:t>is coprime to p, then:</a:t>
            </a:r>
            <a:br>
              <a:rPr lang="en-US" dirty="0"/>
            </a:br>
            <a:r>
              <a:rPr lang="en-US" dirty="0" smtClean="0"/>
              <a:t>a</a:t>
            </a:r>
            <a:r>
              <a:rPr lang="en-US" baseline="30000" dirty="0" smtClean="0"/>
              <a:t>(p-1</a:t>
            </a:r>
            <a:r>
              <a:rPr lang="en-US" baseline="30000" dirty="0"/>
              <a:t>)</a:t>
            </a:r>
            <a:r>
              <a:rPr lang="en-US" dirty="0"/>
              <a:t> ≡ 1 (mod p)</a:t>
            </a:r>
          </a:p>
          <a:p>
            <a:r>
              <a:rPr lang="en-US" b="1" dirty="0" smtClean="0"/>
              <a:t>Algorithm, </a:t>
            </a:r>
            <a:r>
              <a:rPr lang="en-US" dirty="0" smtClean="0"/>
              <a:t>for some number ‘n’:</a:t>
            </a:r>
            <a:endParaRPr lang="en-US" b="1" dirty="0"/>
          </a:p>
          <a:p>
            <a:pPr lvl="1"/>
            <a:r>
              <a:rPr lang="en-US" dirty="0"/>
              <a:t>Choose random a </a:t>
            </a:r>
            <a:r>
              <a:rPr lang="en-US" dirty="0" smtClean="0"/>
              <a:t>in the range </a:t>
            </a:r>
            <a:r>
              <a:rPr lang="en-US" dirty="0"/>
              <a:t>[2, </a:t>
            </a:r>
            <a:r>
              <a:rPr lang="en-US" dirty="0" smtClean="0"/>
              <a:t>n-2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Compute </a:t>
            </a:r>
            <a:r>
              <a:rPr lang="en-US" dirty="0" smtClean="0"/>
              <a:t>a</a:t>
            </a:r>
            <a:r>
              <a:rPr lang="en-US" sz="2800" baseline="30000" dirty="0" smtClean="0">
                <a:latin typeface="Fira Sans"/>
                <a:ea typeface="Fira Sans"/>
                <a:cs typeface="Fira Sans"/>
                <a:sym typeface="Fira Sans"/>
              </a:rPr>
              <a:t>(n-1</a:t>
            </a:r>
            <a:r>
              <a:rPr lang="en-US" sz="2800" baseline="30000" dirty="0">
                <a:latin typeface="Fira Sans"/>
                <a:ea typeface="Fira Sans"/>
                <a:cs typeface="Fira Sans"/>
                <a:sym typeface="Fira Sans"/>
              </a:rPr>
              <a:t>) </a:t>
            </a:r>
            <a:r>
              <a:rPr lang="en-US" dirty="0"/>
              <a:t>mod n.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answer is not </a:t>
            </a:r>
            <a:r>
              <a:rPr lang="en-US" dirty="0"/>
              <a:t>1 → </a:t>
            </a:r>
            <a:r>
              <a:rPr lang="en-US" dirty="0" smtClean="0"/>
              <a:t>then n is composite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Repeat for several a values.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5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/>
              <a:t>Fermat </a:t>
            </a:r>
            <a:r>
              <a:rPr lang="en-IN" dirty="0" smtClean="0"/>
              <a:t>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/>
              <a:t>Prime no property states that : </a:t>
            </a:r>
            <a:r>
              <a:rPr lang="en-US" dirty="0"/>
              <a:t>If n is a prime, then </a:t>
            </a:r>
            <a:endParaRPr lang="en-US" dirty="0" smtClean="0"/>
          </a:p>
          <a:p>
            <a:pPr marL="50800" indent="0">
              <a:buNone/>
            </a:pPr>
            <a:r>
              <a:rPr lang="en-US" dirty="0"/>
              <a:t>	</a:t>
            </a:r>
            <a:r>
              <a:rPr lang="en-US" dirty="0" smtClean="0"/>
              <a:t>	a</a:t>
            </a:r>
            <a:r>
              <a:rPr lang="en-US" baseline="30000" dirty="0" smtClean="0"/>
              <a:t>n</a:t>
            </a:r>
            <a:r>
              <a:rPr lang="en-US" baseline="30000" dirty="0"/>
              <a:t>−1 </a:t>
            </a:r>
            <a:r>
              <a:rPr lang="en-US" dirty="0"/>
              <a:t>≡ 1 mod </a:t>
            </a:r>
            <a:r>
              <a:rPr lang="en-US" dirty="0" smtClean="0"/>
              <a:t>n</a:t>
            </a:r>
          </a:p>
          <a:p>
            <a:r>
              <a:rPr lang="en-US" dirty="0" smtClean="0"/>
              <a:t>i.e. if </a:t>
            </a:r>
            <a:r>
              <a:rPr lang="en-US" dirty="0"/>
              <a:t>n is a prime, the congruence holds.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But if the congruence holds, n is not necessarily a prime. </a:t>
            </a:r>
          </a:p>
          <a:p>
            <a:r>
              <a:rPr lang="en-US" dirty="0" smtClean="0"/>
              <a:t>The </a:t>
            </a:r>
            <a:r>
              <a:rPr lang="en-US" dirty="0"/>
              <a:t>integer can be a prime or </a:t>
            </a:r>
            <a:r>
              <a:rPr lang="en-US" dirty="0" smtClean="0"/>
              <a:t>composite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So, a </a:t>
            </a:r>
            <a:r>
              <a:rPr lang="en-US" dirty="0"/>
              <a:t>prime passes the Fermat test; </a:t>
            </a:r>
            <a:endParaRPr lang="en-US" dirty="0" smtClean="0"/>
          </a:p>
          <a:p>
            <a:r>
              <a:rPr lang="en-US" dirty="0" smtClean="0"/>
              <a:t>And a </a:t>
            </a:r>
            <a:r>
              <a:rPr lang="en-US" dirty="0"/>
              <a:t>composite </a:t>
            </a:r>
            <a:r>
              <a:rPr lang="en-US" b="1" u="sng" dirty="0"/>
              <a:t>may</a:t>
            </a:r>
            <a:r>
              <a:rPr lang="en-US" dirty="0"/>
              <a:t> pass the Fermat test with </a:t>
            </a:r>
            <a:r>
              <a:rPr lang="en-US" dirty="0" smtClean="0"/>
              <a:t>probability </a:t>
            </a:r>
            <a:r>
              <a:rPr lang="en-US" dirty="0"/>
              <a:t>ε. 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08" y="3891954"/>
            <a:ext cx="5743988" cy="72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Fermat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5 is prime, 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≡ 1 (mod 5) [or 2</a:t>
            </a:r>
            <a:r>
              <a:rPr lang="en-US" baseline="30000" dirty="0"/>
              <a:t>4</a:t>
            </a:r>
            <a:r>
              <a:rPr lang="en-US" dirty="0"/>
              <a:t>%5 = 1</a:t>
            </a:r>
            <a:r>
              <a:rPr lang="en-US" dirty="0" smtClean="0"/>
              <a:t>],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≡ 1 (mod 5) </a:t>
            </a:r>
            <a:r>
              <a:rPr lang="en-US" dirty="0" smtClean="0"/>
              <a:t> …. [2, n-2] range</a:t>
            </a:r>
          </a:p>
          <a:p>
            <a:r>
              <a:rPr lang="en-US" dirty="0" smtClean="0"/>
              <a:t>Since </a:t>
            </a:r>
            <a:r>
              <a:rPr lang="en-US" dirty="0"/>
              <a:t>7 is prime, 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≡ 1 (mod 7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≡ 1 (mod 7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≡ 1 (mod 7) </a:t>
            </a:r>
            <a:endParaRPr lang="en-US" dirty="0" smtClean="0"/>
          </a:p>
          <a:p>
            <a:pPr lvl="1"/>
            <a:r>
              <a:rPr lang="en-US" dirty="0" smtClean="0"/>
              <a:t>5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≡ 1 (mod 7)…. [2, n-2] </a:t>
            </a:r>
            <a:r>
              <a:rPr lang="en-US" dirty="0" smtClean="0"/>
              <a:t>range</a:t>
            </a:r>
          </a:p>
          <a:p>
            <a:r>
              <a:rPr lang="en-US" dirty="0" smtClean="0"/>
              <a:t>Answer remains same with diff values of ‘a’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7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Fermat’s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the number 561 pass the Fermat test? Solution </a:t>
            </a:r>
            <a:r>
              <a:rPr lang="en-US" dirty="0" smtClean="0"/>
              <a:t>:</a:t>
            </a:r>
          </a:p>
          <a:p>
            <a:r>
              <a:rPr lang="en-US" dirty="0" smtClean="0"/>
              <a:t>Use </a:t>
            </a:r>
            <a:r>
              <a:rPr lang="en-US" dirty="0"/>
              <a:t>base </a:t>
            </a:r>
            <a:r>
              <a:rPr lang="en-US" dirty="0" smtClean="0"/>
              <a:t>a= 2 </a:t>
            </a:r>
          </a:p>
          <a:p>
            <a:pPr marL="50800" indent="0" algn="ctr">
              <a:buNone/>
            </a:pPr>
            <a:r>
              <a:rPr lang="en-IN" dirty="0"/>
              <a:t>2</a:t>
            </a:r>
            <a:r>
              <a:rPr lang="en-IN" baseline="30000" dirty="0"/>
              <a:t>561–1</a:t>
            </a:r>
            <a:r>
              <a:rPr lang="en-IN" dirty="0"/>
              <a:t> </a:t>
            </a:r>
            <a:r>
              <a:rPr lang="en-US" dirty="0"/>
              <a:t>≡</a:t>
            </a:r>
            <a:r>
              <a:rPr lang="en-IN" dirty="0" smtClean="0"/>
              <a:t> </a:t>
            </a:r>
            <a:r>
              <a:rPr lang="en-IN" dirty="0"/>
              <a:t>1 mod 561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number passes the Fermat test, but it is not a prime, because 561 = 33 × 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7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Fermat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Example: </a:t>
            </a:r>
            <a:r>
              <a:rPr lang="en-US" b="1" dirty="0" smtClean="0"/>
              <a:t>n=341 </a:t>
            </a:r>
          </a:p>
          <a:p>
            <a:r>
              <a:rPr lang="en-US" dirty="0" smtClean="0"/>
              <a:t>341=11×31 (</a:t>
            </a:r>
            <a:r>
              <a:rPr lang="en-US" dirty="0"/>
              <a:t>so it’s </a:t>
            </a:r>
            <a:r>
              <a:rPr lang="en-US" b="1" dirty="0"/>
              <a:t>composite</a:t>
            </a:r>
            <a:r>
              <a:rPr lang="en-US" dirty="0"/>
              <a:t>).</a:t>
            </a:r>
          </a:p>
          <a:p>
            <a:r>
              <a:rPr lang="en-US" dirty="0"/>
              <a:t>Pick base </a:t>
            </a:r>
            <a:r>
              <a:rPr lang="en-US" dirty="0" smtClean="0"/>
              <a:t>a=2 with </a:t>
            </a:r>
            <a:r>
              <a:rPr lang="en-US" dirty="0" err="1"/>
              <a:t>gcd</a:t>
            </a:r>
            <a:r>
              <a:rPr lang="en-US" dirty="0"/>
              <a:t>⁡(2,341)=</a:t>
            </a:r>
            <a:r>
              <a:rPr lang="en-US" dirty="0" smtClean="0"/>
              <a:t>1.</a:t>
            </a:r>
            <a:endParaRPr lang="en-US" dirty="0"/>
          </a:p>
          <a:p>
            <a:r>
              <a:rPr lang="en-US" dirty="0" smtClean="0"/>
              <a:t>Compute:  2</a:t>
            </a:r>
            <a:r>
              <a:rPr lang="en-US" baseline="30000" dirty="0" smtClean="0"/>
              <a:t>340</a:t>
            </a:r>
            <a:r>
              <a:rPr lang="en-US" dirty="0"/>
              <a:t> mod </a:t>
            </a:r>
            <a:r>
              <a:rPr lang="en-US" dirty="0" smtClean="0"/>
              <a:t>341 = 1 mod 340</a:t>
            </a:r>
          </a:p>
          <a:p>
            <a:r>
              <a:rPr lang="en-IN" dirty="0"/>
              <a:t>2340≡1(mod341)</a:t>
            </a:r>
            <a:endParaRPr lang="en-US" dirty="0" smtClean="0"/>
          </a:p>
          <a:p>
            <a:r>
              <a:rPr lang="en-US" dirty="0"/>
              <a:t>so Fermat’s test with base </a:t>
            </a:r>
            <a:r>
              <a:rPr lang="en-US" dirty="0" smtClean="0"/>
              <a:t>a=2 would </a:t>
            </a:r>
            <a:r>
              <a:rPr lang="en-US" dirty="0"/>
              <a:t>label </a:t>
            </a:r>
            <a:r>
              <a:rPr lang="en-US" dirty="0" smtClean="0"/>
              <a:t>341 as </a:t>
            </a:r>
            <a:r>
              <a:rPr lang="en-US" dirty="0"/>
              <a:t>“probably prime,” </a:t>
            </a:r>
            <a:endParaRPr lang="en-US" dirty="0" smtClean="0"/>
          </a:p>
          <a:p>
            <a:r>
              <a:rPr lang="en-US" dirty="0" smtClean="0"/>
              <a:t>Numbers </a:t>
            </a:r>
            <a:r>
              <a:rPr lang="en-US" dirty="0"/>
              <a:t>like this are called </a:t>
            </a:r>
            <a:r>
              <a:rPr lang="en-US" b="1" dirty="0"/>
              <a:t>Fermat </a:t>
            </a:r>
            <a:r>
              <a:rPr lang="en-US" b="1" dirty="0" err="1"/>
              <a:t>pseudoprimes</a:t>
            </a:r>
            <a:r>
              <a:rPr lang="en-US" dirty="0"/>
              <a:t> to base 2. </a:t>
            </a:r>
            <a:endParaRPr lang="en-US" dirty="0" smtClean="0"/>
          </a:p>
          <a:p>
            <a:r>
              <a:rPr lang="en-US" dirty="0" smtClean="0"/>
              <a:t>Even </a:t>
            </a:r>
            <a:r>
              <a:rPr lang="en-US" dirty="0"/>
              <a:t>stronger, numbers such as </a:t>
            </a:r>
            <a:r>
              <a:rPr lang="en-US" b="1" dirty="0"/>
              <a:t>561 = </a:t>
            </a:r>
            <a:r>
              <a:rPr lang="en-US" b="1" dirty="0" smtClean="0"/>
              <a:t>3×11×17</a:t>
            </a:r>
            <a:r>
              <a:rPr lang="en-US" dirty="0" smtClean="0"/>
              <a:t>—Carmichael </a:t>
            </a:r>
            <a:r>
              <a:rPr lang="en-US" dirty="0"/>
              <a:t>numbers—pass the Fermat test for </a:t>
            </a:r>
            <a:r>
              <a:rPr lang="en-US" b="1" dirty="0"/>
              <a:t>every</a:t>
            </a:r>
            <a:r>
              <a:rPr lang="en-US" dirty="0"/>
              <a:t> base </a:t>
            </a:r>
            <a:r>
              <a:rPr lang="en-US" dirty="0" smtClean="0"/>
              <a:t>a that is </a:t>
            </a:r>
            <a:r>
              <a:rPr lang="en-US" dirty="0"/>
              <a:t>coprime to </a:t>
            </a:r>
            <a:r>
              <a:rPr lang="en-US" dirty="0" smtClean="0"/>
              <a:t>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820d402a7_0_2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 Division</a:t>
            </a:r>
            <a:endParaRPr dirty="0"/>
          </a:p>
        </p:txBody>
      </p:sp>
      <p:sp>
        <p:nvSpPr>
          <p:cNvPr id="164" name="Google Shape;164;g20820d402a7_0_2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The division produces two outputs instead of one: Quotient and Remainder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The operation a ÷ n gives q and r.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The relationship between these four integers: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a = q × n + r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 a =&gt; dividend;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Q =&gt; quotient;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N =&gt; divisor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R =&gt; remainder.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Division is not taken as an operation, because the result of dividing a by n is two integers, q and r.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IN" sz="25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IN" sz="2500" dirty="0">
                <a:latin typeface="Calibri"/>
                <a:ea typeface="Calibri"/>
                <a:cs typeface="Calibri"/>
                <a:sym typeface="Calibri"/>
              </a:rPr>
              <a:t>It is taken as division relation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Root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Idea:</a:t>
            </a:r>
          </a:p>
          <a:p>
            <a:r>
              <a:rPr lang="en-US" dirty="0" smtClean="0"/>
              <a:t>"</a:t>
            </a:r>
            <a:r>
              <a:rPr lang="en-US" dirty="0"/>
              <a:t>Try dividing </a:t>
            </a:r>
            <a:r>
              <a:rPr lang="en-US" dirty="0" err="1"/>
              <a:t>nnn</a:t>
            </a:r>
            <a:r>
              <a:rPr lang="en-US" dirty="0"/>
              <a:t> by all numbers up to its square root. If none divide, it’s prime."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number </a:t>
            </a:r>
            <a:r>
              <a:rPr lang="en-US" dirty="0" smtClean="0"/>
              <a:t>n </a:t>
            </a:r>
            <a:r>
              <a:rPr lang="en-US" dirty="0"/>
              <a:t>is </a:t>
            </a:r>
            <a:r>
              <a:rPr lang="en-US" b="1" dirty="0"/>
              <a:t>composite</a:t>
            </a:r>
            <a:r>
              <a:rPr lang="en-US" dirty="0"/>
              <a:t> if it has a factor other than 1 and itself.</a:t>
            </a:r>
            <a:br>
              <a:rPr lang="en-US" dirty="0"/>
            </a:br>
            <a:r>
              <a:rPr lang="en-US" dirty="0"/>
              <a:t>If </a:t>
            </a:r>
            <a:r>
              <a:rPr lang="en-US" dirty="0" smtClean="0"/>
              <a:t>n=</a:t>
            </a:r>
            <a:r>
              <a:rPr lang="en-US" dirty="0" err="1" smtClean="0"/>
              <a:t>a×b</a:t>
            </a:r>
            <a:r>
              <a:rPr lang="en-US" dirty="0" smtClean="0"/>
              <a:t>, then </a:t>
            </a:r>
            <a:r>
              <a:rPr lang="en-US" dirty="0"/>
              <a:t>at least one of </a:t>
            </a:r>
            <a:r>
              <a:rPr lang="en-US" dirty="0" smtClean="0"/>
              <a:t>a </a:t>
            </a:r>
            <a:r>
              <a:rPr lang="en-US" dirty="0"/>
              <a:t>or </a:t>
            </a:r>
            <a:r>
              <a:rPr lang="en-US" dirty="0" smtClean="0"/>
              <a:t>b </a:t>
            </a:r>
            <a:r>
              <a:rPr lang="en-US" dirty="0"/>
              <a:t>must be </a:t>
            </a:r>
            <a:r>
              <a:rPr lang="en-US" b="1" dirty="0"/>
              <a:t>≤ √n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So</a:t>
            </a:r>
            <a:r>
              <a:rPr lang="en-US" dirty="0"/>
              <a:t>, to test if </a:t>
            </a:r>
            <a:r>
              <a:rPr lang="en-US" dirty="0" smtClean="0"/>
              <a:t>n is </a:t>
            </a:r>
            <a:r>
              <a:rPr lang="en-US" dirty="0"/>
              <a:t>prime, you only need to check divisibility up to √</a:t>
            </a:r>
            <a:r>
              <a:rPr lang="en-US" dirty="0" smtClean="0"/>
              <a:t>n</a:t>
            </a:r>
          </a:p>
          <a:p>
            <a:r>
              <a:rPr lang="en-US" dirty="0"/>
              <a:t>Very easy to understand and implement.</a:t>
            </a:r>
          </a:p>
          <a:p>
            <a:r>
              <a:rPr lang="en-US" dirty="0"/>
              <a:t>Works perfectly for small numbers.</a:t>
            </a:r>
          </a:p>
          <a:p>
            <a:r>
              <a:rPr lang="en-US" b="1" dirty="0"/>
              <a:t>Weaknesses</a:t>
            </a:r>
          </a:p>
          <a:p>
            <a:pPr lvl="1"/>
            <a:r>
              <a:rPr lang="en-US" dirty="0" smtClean="0"/>
              <a:t>Very slow for large numbers (e.g., testing a 200-digit number is impossible).</a:t>
            </a:r>
          </a:p>
          <a:p>
            <a:pPr lvl="1"/>
            <a:r>
              <a:rPr lang="en-US" dirty="0" smtClean="0"/>
              <a:t>Not suitable for cryptography.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521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Square </a:t>
            </a:r>
            <a:r>
              <a:rPr lang="en-IN" dirty="0"/>
              <a:t>Root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modular arithmetic, if n is a prime, </a:t>
            </a:r>
            <a:r>
              <a:rPr lang="en-US" dirty="0" smtClean="0"/>
              <a:t>then </a:t>
            </a:r>
            <a:r>
              <a:rPr lang="en-US" dirty="0"/>
              <a:t>square root </a:t>
            </a:r>
            <a:r>
              <a:rPr lang="en-US" dirty="0" smtClean="0"/>
              <a:t>is </a:t>
            </a:r>
            <a:r>
              <a:rPr lang="en-US" dirty="0"/>
              <a:t>either +1 or −1.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 is </a:t>
            </a:r>
            <a:r>
              <a:rPr lang="en-US" dirty="0" smtClean="0"/>
              <a:t>composite</a:t>
            </a:r>
            <a:r>
              <a:rPr lang="en-US" dirty="0"/>
              <a:t>, the square root is +1 or −1, but there may be other roots.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known as the square root </a:t>
            </a:r>
            <a:r>
              <a:rPr lang="en-US" dirty="0" smtClean="0"/>
              <a:t>primality </a:t>
            </a:r>
            <a:r>
              <a:rPr lang="en-US" dirty="0"/>
              <a:t>test. </a:t>
            </a:r>
            <a:endParaRPr lang="en-US" dirty="0" smtClean="0"/>
          </a:p>
          <a:p>
            <a:r>
              <a:rPr lang="en-US" dirty="0" smtClean="0"/>
              <a:t>Note : in </a:t>
            </a:r>
            <a:r>
              <a:rPr lang="en-US" dirty="0"/>
              <a:t>modular arithmetic, −1 means </a:t>
            </a:r>
            <a:r>
              <a:rPr lang="en-US" dirty="0" smtClean="0"/>
              <a:t>(n </a:t>
            </a:r>
            <a:r>
              <a:rPr lang="en-US" dirty="0"/>
              <a:t>−</a:t>
            </a:r>
            <a:r>
              <a:rPr lang="en-US" dirty="0" smtClean="0"/>
              <a:t>1).</a:t>
            </a:r>
          </a:p>
          <a:p>
            <a:r>
              <a:rPr lang="en-US" dirty="0"/>
              <a:t>If n is a prime, √ </a:t>
            </a:r>
            <a:r>
              <a:rPr lang="en-US" dirty="0" smtClean="0"/>
              <a:t>1 mod </a:t>
            </a:r>
            <a:r>
              <a:rPr lang="en-US" dirty="0"/>
              <a:t>n = ±1.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 is a composite, √ 1 </a:t>
            </a:r>
            <a:r>
              <a:rPr lang="en-US" dirty="0" smtClean="0"/>
              <a:t>mod </a:t>
            </a:r>
            <a:r>
              <a:rPr lang="en-US" dirty="0"/>
              <a:t>n = ±1 and possibly other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717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Root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Steps</a:t>
            </a:r>
          </a:p>
          <a:p>
            <a:r>
              <a:rPr lang="en-US" dirty="0"/>
              <a:t>If n≤</a:t>
            </a:r>
            <a:r>
              <a:rPr lang="en-US" dirty="0" smtClean="0"/>
              <a:t>1, </a:t>
            </a:r>
            <a:r>
              <a:rPr lang="en-US" dirty="0"/>
              <a:t>it is not prime.</a:t>
            </a:r>
          </a:p>
          <a:p>
            <a:r>
              <a:rPr lang="en-US" dirty="0" smtClean="0"/>
              <a:t> </a:t>
            </a:r>
            <a:r>
              <a:rPr lang="en-US" dirty="0"/>
              <a:t>if </a:t>
            </a:r>
            <a:r>
              <a:rPr lang="en-US" dirty="0" smtClean="0"/>
              <a:t>(n % 2 ==0 &amp;&amp; n</a:t>
            </a:r>
            <a:r>
              <a:rPr lang="en-US" dirty="0"/>
              <a:t>≠</a:t>
            </a:r>
            <a:r>
              <a:rPr lang="en-US" dirty="0" smtClean="0"/>
              <a:t>2), then n is </a:t>
            </a:r>
            <a:r>
              <a:rPr lang="en-US" dirty="0"/>
              <a:t>composite.</a:t>
            </a:r>
          </a:p>
          <a:p>
            <a:r>
              <a:rPr lang="en-US" dirty="0"/>
              <a:t>Check divisibility by odd numbers from 3 up to √</a:t>
            </a:r>
            <a:r>
              <a:rPr lang="en-US" dirty="0" smtClean="0"/>
              <a:t>n.</a:t>
            </a:r>
            <a:endParaRPr lang="en-US" dirty="0"/>
          </a:p>
          <a:p>
            <a:pPr lvl="1"/>
            <a:r>
              <a:rPr lang="en-US" dirty="0"/>
              <a:t>If any divides evenly → composite.</a:t>
            </a:r>
          </a:p>
          <a:p>
            <a:pPr lvl="1"/>
            <a:r>
              <a:rPr lang="en-US" dirty="0"/>
              <a:t>If none divide → prime.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304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Check if 37 is prime</a:t>
            </a:r>
          </a:p>
          <a:p>
            <a:pPr lvl="1"/>
            <a:r>
              <a:rPr lang="en-US" dirty="0" smtClean="0"/>
              <a:t>√</a:t>
            </a:r>
            <a:r>
              <a:rPr lang="en-US" dirty="0"/>
              <a:t>37 ≈ 6.08 → check divisibility only up to 6.</a:t>
            </a:r>
          </a:p>
          <a:p>
            <a:pPr lvl="1"/>
            <a:r>
              <a:rPr lang="en-US" dirty="0" smtClean="0"/>
              <a:t>Divisors </a:t>
            </a:r>
            <a:r>
              <a:rPr lang="en-US" dirty="0"/>
              <a:t>to test: 2, 3, 5.</a:t>
            </a:r>
          </a:p>
          <a:p>
            <a:pPr lvl="1"/>
            <a:r>
              <a:rPr lang="en-US" dirty="0" smtClean="0"/>
              <a:t>37 </a:t>
            </a:r>
            <a:r>
              <a:rPr lang="en-US" dirty="0"/>
              <a:t>% 2 ≠ 0, 37 % 3 ≠ 0, 37 % 5 ≠ 0 → Prime. </a:t>
            </a:r>
          </a:p>
          <a:p>
            <a:r>
              <a:rPr lang="en-US" dirty="0" smtClean="0"/>
              <a:t>Example </a:t>
            </a:r>
            <a:r>
              <a:rPr lang="en-US" dirty="0"/>
              <a:t>2: Check if 91 is prime</a:t>
            </a:r>
          </a:p>
          <a:p>
            <a:pPr lvl="1"/>
            <a:r>
              <a:rPr lang="en-US" dirty="0" smtClean="0"/>
              <a:t>√</a:t>
            </a:r>
            <a:r>
              <a:rPr lang="en-US" dirty="0"/>
              <a:t>91 ≈ 9.53 → check up to 9.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2, 3, 5, 7.</a:t>
            </a:r>
          </a:p>
          <a:p>
            <a:pPr lvl="1"/>
            <a:r>
              <a:rPr lang="en-US" dirty="0" smtClean="0"/>
              <a:t>91 </a:t>
            </a:r>
            <a:r>
              <a:rPr lang="en-US" dirty="0"/>
              <a:t>% 7 = 0 → divisible → Composite (91 = 7 × 13).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545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Square Root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this test can tell us if a number is composite, it is difficult to do the testing. </a:t>
            </a:r>
            <a:endParaRPr lang="en-US" dirty="0" smtClean="0"/>
          </a:p>
          <a:p>
            <a:r>
              <a:rPr lang="en-US" dirty="0" smtClean="0"/>
              <a:t>Given </a:t>
            </a:r>
            <a:r>
              <a:rPr lang="en-US" dirty="0"/>
              <a:t>a number n, all numbers less than n (except 1 and n −1) must be squared to be sure that none of them is 1.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test can be used for a number (not +1 or −1) that when squared in modulus n has the value 1. 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1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Square Root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Simple and exact.</a:t>
            </a:r>
          </a:p>
          <a:p>
            <a:pPr lvl="1"/>
            <a:r>
              <a:rPr lang="en-US" dirty="0"/>
              <a:t>Works for any n.</a:t>
            </a:r>
          </a:p>
          <a:p>
            <a:r>
              <a:rPr lang="en-US" b="1" dirty="0"/>
              <a:t>Weaknesses</a:t>
            </a:r>
          </a:p>
          <a:p>
            <a:pPr lvl="1"/>
            <a:r>
              <a:rPr lang="en-US" b="1" dirty="0"/>
              <a:t>O(√n)</a:t>
            </a:r>
            <a:r>
              <a:rPr lang="en-US" dirty="0"/>
              <a:t> time → hopeless for large numbers in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9846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4" y="3687418"/>
            <a:ext cx="8980631" cy="227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/>
              <a:t>Miller-Rabin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the </a:t>
            </a:r>
            <a:r>
              <a:rPr lang="en-US" dirty="0"/>
              <a:t>Fermat test and the square root test </a:t>
            </a:r>
            <a:r>
              <a:rPr lang="en-US" dirty="0" smtClean="0"/>
              <a:t>to </a:t>
            </a:r>
            <a:r>
              <a:rPr lang="en-US" dirty="0"/>
              <a:t>find a strong </a:t>
            </a:r>
            <a:r>
              <a:rPr lang="en-US" dirty="0" err="1"/>
              <a:t>pseudoprime</a:t>
            </a:r>
            <a:r>
              <a:rPr lang="en-US" dirty="0"/>
              <a:t> (a prime with a very high probability). </a:t>
            </a:r>
            <a:endParaRPr lang="en-US" dirty="0" smtClean="0"/>
          </a:p>
          <a:p>
            <a:r>
              <a:rPr lang="en-US" dirty="0" smtClean="0"/>
              <a:t>Uses  (n </a:t>
            </a:r>
            <a:r>
              <a:rPr lang="en-US" dirty="0"/>
              <a:t>− </a:t>
            </a:r>
            <a:r>
              <a:rPr lang="en-US" dirty="0" smtClean="0"/>
              <a:t>1) </a:t>
            </a:r>
            <a:r>
              <a:rPr lang="en-US" dirty="0"/>
              <a:t>as the product of an odd number m and a power of 2</a:t>
            </a:r>
            <a:r>
              <a:rPr lang="en-US" dirty="0" smtClean="0"/>
              <a:t>:</a:t>
            </a:r>
          </a:p>
          <a:p>
            <a:pPr marL="533400" lvl="1" indent="0" algn="ctr">
              <a:buNone/>
            </a:pPr>
            <a:r>
              <a:rPr lang="en-IN" dirty="0"/>
              <a:t>n − 1 = m × 2</a:t>
            </a:r>
            <a:r>
              <a:rPr lang="en-IN" baseline="30000" dirty="0"/>
              <a:t>k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Base ‘a’ in Fermat’s test is written as: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0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Miller-Rabin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i.e. instead </a:t>
            </a:r>
            <a:r>
              <a:rPr lang="en-US" dirty="0"/>
              <a:t>of calculating </a:t>
            </a:r>
            <a:r>
              <a:rPr lang="en-US" dirty="0" smtClean="0"/>
              <a:t>a n</a:t>
            </a:r>
            <a:r>
              <a:rPr lang="en-US" dirty="0"/>
              <a:t>−1 (mod n) in one step, </a:t>
            </a:r>
            <a:r>
              <a:rPr lang="en-US" dirty="0" smtClean="0"/>
              <a:t>it can be done in </a:t>
            </a:r>
            <a:r>
              <a:rPr lang="en-US" dirty="0"/>
              <a:t>k + 1 steps. </a:t>
            </a:r>
            <a:endParaRPr lang="en-US" dirty="0" smtClean="0"/>
          </a:p>
          <a:p>
            <a:r>
              <a:rPr lang="en-US" dirty="0" smtClean="0"/>
              <a:t>Benefit?</a:t>
            </a:r>
          </a:p>
          <a:p>
            <a:pPr lvl="1"/>
            <a:r>
              <a:rPr lang="en-US" dirty="0" smtClean="0"/>
              <a:t>The square </a:t>
            </a:r>
            <a:r>
              <a:rPr lang="en-US" dirty="0"/>
              <a:t>root test can be </a:t>
            </a:r>
            <a:r>
              <a:rPr lang="en-US" dirty="0" smtClean="0"/>
              <a:t>performed </a:t>
            </a:r>
            <a:r>
              <a:rPr lang="en-US" dirty="0"/>
              <a:t>in each </a:t>
            </a:r>
            <a:r>
              <a:rPr lang="en-US" dirty="0" smtClean="0"/>
              <a:t>step.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square root test fails, </a:t>
            </a:r>
            <a:r>
              <a:rPr lang="en-US" dirty="0" smtClean="0"/>
              <a:t>stop </a:t>
            </a:r>
            <a:r>
              <a:rPr lang="en-US" dirty="0"/>
              <a:t>and declare n </a:t>
            </a:r>
            <a:r>
              <a:rPr lang="en-US" dirty="0" smtClean="0"/>
              <a:t>as a </a:t>
            </a:r>
            <a:r>
              <a:rPr lang="en-US" dirty="0"/>
              <a:t>composite number. </a:t>
            </a:r>
            <a:endParaRPr lang="en-US" dirty="0" smtClean="0"/>
          </a:p>
          <a:p>
            <a:pPr lvl="1"/>
            <a:r>
              <a:rPr lang="en-US" dirty="0" smtClean="0"/>
              <a:t>Each step assures that </a:t>
            </a:r>
            <a:r>
              <a:rPr lang="en-US" dirty="0"/>
              <a:t>the Fermat test is passed and the square root test is satisfied between all pairs of adjacent steps, if </a:t>
            </a:r>
            <a:r>
              <a:rPr lang="en-US" dirty="0" smtClean="0"/>
              <a:t>applicable </a:t>
            </a:r>
            <a:r>
              <a:rPr lang="en-US" dirty="0"/>
              <a:t>(if the result is 1). </a:t>
            </a:r>
            <a:endParaRPr lang="en-US" dirty="0" smtClean="0"/>
          </a:p>
          <a:p>
            <a:r>
              <a:rPr lang="en-US" b="1" u="sng" dirty="0"/>
              <a:t>The Miller-Rabin test needs from step 0 to step k − 1.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90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Reading: Miller-Rabin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9" y="1349237"/>
            <a:ext cx="8075050" cy="456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3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Miller-</a:t>
            </a:r>
            <a:r>
              <a:rPr lang="en-IN" dirty="0" err="1" smtClean="0"/>
              <a:t>Rabbin</a:t>
            </a:r>
            <a:r>
              <a:rPr lang="en-IN" dirty="0" smtClean="0"/>
              <a:t>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Example : check primality of number 27 using Miller-</a:t>
            </a:r>
            <a:r>
              <a:rPr lang="en-IN" dirty="0" err="1" smtClean="0"/>
              <a:t>Rabbin</a:t>
            </a:r>
            <a:r>
              <a:rPr lang="en-IN" dirty="0" smtClean="0"/>
              <a:t> test</a:t>
            </a:r>
          </a:p>
          <a:p>
            <a:pPr marL="50800" indent="0">
              <a:buNone/>
            </a:pPr>
            <a:r>
              <a:rPr lang="en-US" dirty="0" smtClean="0"/>
              <a:t>Solution:</a:t>
            </a:r>
          </a:p>
          <a:p>
            <a:pPr marL="50800" indent="0">
              <a:buNone/>
            </a:pPr>
            <a:r>
              <a:rPr lang="en-US" dirty="0"/>
              <a:t>express  n − 1 as the product of an </a:t>
            </a:r>
            <a:r>
              <a:rPr lang="en-US" u="sng" dirty="0"/>
              <a:t>odd number m </a:t>
            </a:r>
            <a:r>
              <a:rPr lang="en-US" dirty="0"/>
              <a:t>and </a:t>
            </a:r>
            <a:r>
              <a:rPr lang="en-US" u="sng" dirty="0"/>
              <a:t>a power of  2</a:t>
            </a:r>
            <a:r>
              <a:rPr lang="en-US" dirty="0"/>
              <a:t> that satisfies:</a:t>
            </a:r>
          </a:p>
          <a:p>
            <a:pPr marL="533400" lvl="1" indent="0" algn="ctr">
              <a:buNone/>
            </a:pPr>
            <a:r>
              <a:rPr lang="en-IN" dirty="0"/>
              <a:t>n − 1 = m × 2</a:t>
            </a:r>
            <a:r>
              <a:rPr lang="en-IN" baseline="30000" dirty="0"/>
              <a:t>k</a:t>
            </a:r>
            <a:r>
              <a:rPr lang="en-IN" dirty="0"/>
              <a:t> </a:t>
            </a:r>
          </a:p>
          <a:p>
            <a:pPr marL="50800" indent="0">
              <a:buNone/>
            </a:pPr>
            <a:r>
              <a:rPr lang="en-US" dirty="0" smtClean="0"/>
              <a:t>So assume expression  as: 27 </a:t>
            </a:r>
            <a:r>
              <a:rPr lang="en-US" dirty="0"/>
              <a:t>− 1 = 13 × 2</a:t>
            </a:r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en-US" dirty="0" smtClean="0"/>
              <a:t>,</a:t>
            </a:r>
          </a:p>
          <a:p>
            <a:pPr marL="50800" indent="0">
              <a:buNone/>
            </a:pPr>
            <a:r>
              <a:rPr lang="en-US" dirty="0" smtClean="0"/>
              <a:t>i.e. m </a:t>
            </a:r>
            <a:r>
              <a:rPr lang="en-US" dirty="0"/>
              <a:t>= 13, k = 1, and a = 2.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As k </a:t>
            </a:r>
            <a:r>
              <a:rPr lang="en-US" dirty="0"/>
              <a:t>− 1 = 0,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we </a:t>
            </a:r>
            <a:r>
              <a:rPr lang="en-US" dirty="0"/>
              <a:t>should do only the initialization step: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T </a:t>
            </a:r>
            <a:r>
              <a:rPr lang="en-US" dirty="0"/>
              <a:t>= 2</a:t>
            </a:r>
            <a:r>
              <a:rPr lang="en-US" baseline="30000" dirty="0"/>
              <a:t>13</a:t>
            </a:r>
            <a:r>
              <a:rPr lang="en-US" dirty="0"/>
              <a:t> mod 27 = 11 mod 27. 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However</a:t>
            </a:r>
            <a:r>
              <a:rPr lang="en-US" dirty="0"/>
              <a:t>, because the algorithm never enters the loop, it returns a </a:t>
            </a:r>
            <a:r>
              <a:rPr lang="en-US" dirty="0" smtClean="0"/>
              <a:t>composite.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8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35653</TotalTime>
  <Words>9215</Words>
  <Application>Microsoft Office PowerPoint</Application>
  <PresentationFormat>On-screen Show (4:3)</PresentationFormat>
  <Paragraphs>1261</Paragraphs>
  <Slides>168</Slides>
  <Notes>45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80" baseType="lpstr">
      <vt:lpstr>Arial</vt:lpstr>
      <vt:lpstr>Matura MT Script Capitals</vt:lpstr>
      <vt:lpstr>Marcellus</vt:lpstr>
      <vt:lpstr>Courier New</vt:lpstr>
      <vt:lpstr>Calibri</vt:lpstr>
      <vt:lpstr>Fira Sans</vt:lpstr>
      <vt:lpstr>Cambria Math</vt:lpstr>
      <vt:lpstr>Wingdings</vt:lpstr>
      <vt:lpstr>Georgia</vt:lpstr>
      <vt:lpstr>Noto Sans Symbols</vt:lpstr>
      <vt:lpstr>Times New Roman</vt:lpstr>
      <vt:lpstr>2_Custom Design</vt:lpstr>
      <vt:lpstr>Number Theory    </vt:lpstr>
      <vt:lpstr>Number Theory</vt:lpstr>
      <vt:lpstr>Why?</vt:lpstr>
      <vt:lpstr>Objectives </vt:lpstr>
      <vt:lpstr>INTEGER ARITHMETIC </vt:lpstr>
      <vt:lpstr>Set of Integers</vt:lpstr>
      <vt:lpstr>Binary Operations </vt:lpstr>
      <vt:lpstr>Binary Operations </vt:lpstr>
      <vt:lpstr>Integer Division</vt:lpstr>
      <vt:lpstr>Divisibility </vt:lpstr>
      <vt:lpstr>Greatest Common Divisor</vt:lpstr>
      <vt:lpstr>MODULAR ARITHMETIC</vt:lpstr>
      <vt:lpstr>Division relation and modulo operator</vt:lpstr>
      <vt:lpstr>Set of Residues: Zn</vt:lpstr>
      <vt:lpstr>Congruence</vt:lpstr>
      <vt:lpstr>PowerPoint Presentation</vt:lpstr>
      <vt:lpstr>A residue class </vt:lpstr>
      <vt:lpstr>Operations in Zn</vt:lpstr>
      <vt:lpstr>Inverses</vt:lpstr>
      <vt:lpstr>Additive Inverse In Zn</vt:lpstr>
      <vt:lpstr>PowerPoint Presentation</vt:lpstr>
      <vt:lpstr>Additive inverse of –ve number</vt:lpstr>
      <vt:lpstr>Example operations over Zn</vt:lpstr>
      <vt:lpstr>Example operations over Zn</vt:lpstr>
      <vt:lpstr>Addition and Multiplication In cryptography</vt:lpstr>
      <vt:lpstr>PowerPoint Presentation</vt:lpstr>
      <vt:lpstr>Zp and Zp* sets</vt:lpstr>
      <vt:lpstr>Zp and Zp* sets</vt:lpstr>
      <vt:lpstr>Zp and Zp* set examples</vt:lpstr>
      <vt:lpstr>Multiplicative Inverse </vt:lpstr>
      <vt:lpstr>Multiplicative Inverse </vt:lpstr>
      <vt:lpstr>Multiplicative inverse</vt:lpstr>
      <vt:lpstr>Example</vt:lpstr>
      <vt:lpstr>Examples</vt:lpstr>
      <vt:lpstr>Examples </vt:lpstr>
      <vt:lpstr>Examples </vt:lpstr>
      <vt:lpstr>Euclidean Algorithm </vt:lpstr>
      <vt:lpstr>Euclidean Algorithm </vt:lpstr>
      <vt:lpstr>Euclidean Algorithm </vt:lpstr>
      <vt:lpstr>Euclidean Algorithm </vt:lpstr>
      <vt:lpstr>The Euclidean Algorithm</vt:lpstr>
      <vt:lpstr>The Extended Euclidean Algorithm</vt:lpstr>
      <vt:lpstr>Extended Euclidean Algorithm to find GCD</vt:lpstr>
      <vt:lpstr>Extended Euclidean Algorithm</vt:lpstr>
      <vt:lpstr>Extended Euclidean Algorithm Examples</vt:lpstr>
      <vt:lpstr>Solve using Extended Euclidean Algorithm</vt:lpstr>
      <vt:lpstr>PowerPoint Presentation</vt:lpstr>
      <vt:lpstr>PowerPoint Presentation</vt:lpstr>
      <vt:lpstr>PowerPoint Presentation</vt:lpstr>
      <vt:lpstr>PowerPoint Presentation</vt:lpstr>
      <vt:lpstr>Extended Euclidean algorithm and inverse</vt:lpstr>
      <vt:lpstr>Extended Euclidean Algorithm to compute multiplicative inverse</vt:lpstr>
      <vt:lpstr>Find multiplicative inverse using Extended Euclidean algorithm  </vt:lpstr>
      <vt:lpstr>PowerPoint Presentation</vt:lpstr>
      <vt:lpstr>PowerPoint Presentation</vt:lpstr>
      <vt:lpstr>PowerPoint Presentation</vt:lpstr>
      <vt:lpstr>Applications of linear Congruence</vt:lpstr>
      <vt:lpstr>PowerPoint Presentation</vt:lpstr>
      <vt:lpstr>PowerPoint Presentation</vt:lpstr>
      <vt:lpstr>Mathematics of asymmetric key cryptography</vt:lpstr>
      <vt:lpstr>Primes</vt:lpstr>
      <vt:lpstr>Coprimes</vt:lpstr>
      <vt:lpstr>Checking for Primality</vt:lpstr>
      <vt:lpstr>Algorithms</vt:lpstr>
      <vt:lpstr>Euler’s Phi-Function</vt:lpstr>
      <vt:lpstr>Euler’s ‘ Φ’  Function </vt:lpstr>
      <vt:lpstr>Why prime numbers?</vt:lpstr>
      <vt:lpstr>Generating Primes</vt:lpstr>
      <vt:lpstr>Fermat Primes</vt:lpstr>
      <vt:lpstr>Generating Primes-Sieve of Eratosthenes</vt:lpstr>
      <vt:lpstr>Sieve of Eratosthenes</vt:lpstr>
      <vt:lpstr>Strengths </vt:lpstr>
      <vt:lpstr>Sieve of Atkin</vt:lpstr>
      <vt:lpstr>PowerPoint Presentation</vt:lpstr>
      <vt:lpstr>PowerPoint Presentation</vt:lpstr>
      <vt:lpstr>PowerPoint Presentation</vt:lpstr>
      <vt:lpstr>Segmented Sieve</vt:lpstr>
      <vt:lpstr>Segmented Sieve</vt:lpstr>
      <vt:lpstr>PowerPoint Presentation</vt:lpstr>
      <vt:lpstr>PowerPoint Presentation</vt:lpstr>
      <vt:lpstr>Prime generation summary</vt:lpstr>
      <vt:lpstr>Why Primality Testing is Important in Applied Cryptography</vt:lpstr>
      <vt:lpstr>Primality testing</vt:lpstr>
      <vt:lpstr>Probabilistic Algorithms for primality testing</vt:lpstr>
      <vt:lpstr>Fermat’s Primality Test – Probabilistic</vt:lpstr>
      <vt:lpstr> Fermat Test</vt:lpstr>
      <vt:lpstr>Reading: Fermat Test</vt:lpstr>
      <vt:lpstr>Fermat’s Test</vt:lpstr>
      <vt:lpstr> Fermat Test</vt:lpstr>
      <vt:lpstr>Square Root Test</vt:lpstr>
      <vt:lpstr>Square Root Test</vt:lpstr>
      <vt:lpstr>Square Root Test</vt:lpstr>
      <vt:lpstr>PowerPoint Presentation</vt:lpstr>
      <vt:lpstr>Reading: Square Root Test</vt:lpstr>
      <vt:lpstr>Square Root Test</vt:lpstr>
      <vt:lpstr> Miller-Rabin Test</vt:lpstr>
      <vt:lpstr>Reading: Miller-Rabin Test</vt:lpstr>
      <vt:lpstr>Reading: Miller-Rabin Test</vt:lpstr>
      <vt:lpstr>Miller-Rabbin Test</vt:lpstr>
      <vt:lpstr>Reading: Miller-Rabin test Example</vt:lpstr>
      <vt:lpstr>Reading:</vt:lpstr>
      <vt:lpstr>Reading:</vt:lpstr>
      <vt:lpstr>Rabin-Miller test</vt:lpstr>
      <vt:lpstr>Deterministic primality testing Algorithms</vt:lpstr>
      <vt:lpstr>AKS Algorithm</vt:lpstr>
      <vt:lpstr>AKS Algorithm</vt:lpstr>
      <vt:lpstr>How AKS Works?</vt:lpstr>
      <vt:lpstr>Reading: AKS Deterministic primality testing Algorithm</vt:lpstr>
      <vt:lpstr>AKS Algorithm</vt:lpstr>
      <vt:lpstr>Reading: Recommended Primality Test</vt:lpstr>
      <vt:lpstr>Factorization</vt:lpstr>
      <vt:lpstr>Fundamental Theorem of Arithmetic</vt:lpstr>
      <vt:lpstr>Applications of factorization</vt:lpstr>
      <vt:lpstr>Greatest Common Divisor</vt:lpstr>
      <vt:lpstr>Reading: Factorization </vt:lpstr>
      <vt:lpstr>Reading: Least Common Multiplier</vt:lpstr>
      <vt:lpstr>Reading: Relation between GCD and LCM</vt:lpstr>
      <vt:lpstr>Factorization Methods</vt:lpstr>
      <vt:lpstr>Factorization Methods</vt:lpstr>
      <vt:lpstr>Trial Division Method</vt:lpstr>
      <vt:lpstr>Trial Division algorithm</vt:lpstr>
      <vt:lpstr>Trial Division Method</vt:lpstr>
      <vt:lpstr>Trial Division Method</vt:lpstr>
      <vt:lpstr>PowerPoint Presentation</vt:lpstr>
      <vt:lpstr>Fermat Method</vt:lpstr>
      <vt:lpstr>Fermat Method</vt:lpstr>
      <vt:lpstr>Fermat Method</vt:lpstr>
      <vt:lpstr>Fermat Method</vt:lpstr>
      <vt:lpstr>Pollard p – 1 Method</vt:lpstr>
      <vt:lpstr>Pollard p – 1 Method</vt:lpstr>
      <vt:lpstr>Pollard p – 1 Method</vt:lpstr>
      <vt:lpstr>Pollard p – 1 Method</vt:lpstr>
      <vt:lpstr>Pollard rho Method</vt:lpstr>
      <vt:lpstr>Pollard rho Method</vt:lpstr>
      <vt:lpstr>Pollard rho Method</vt:lpstr>
      <vt:lpstr>Pollard rho Method</vt:lpstr>
      <vt:lpstr>Pollard rho Method</vt:lpstr>
      <vt:lpstr>Pollard rho Method</vt:lpstr>
      <vt:lpstr>Pollard rho Method</vt:lpstr>
      <vt:lpstr>Reading: Discrete Logarithm</vt:lpstr>
      <vt:lpstr>The idea of Discrete Logarithm</vt:lpstr>
      <vt:lpstr>The idea of Discrete Logarithm</vt:lpstr>
      <vt:lpstr>Modular Logarithm Using Discrete Logs</vt:lpstr>
      <vt:lpstr>Example: Discrete logarithms</vt:lpstr>
      <vt:lpstr>Example </vt:lpstr>
      <vt:lpstr>Discrete Logarithm solution</vt:lpstr>
      <vt:lpstr>Discrete Logarithm solution</vt:lpstr>
      <vt:lpstr>Order of a finite group</vt:lpstr>
      <vt:lpstr>Order of an Element</vt:lpstr>
      <vt:lpstr>PowerPoint Presentation</vt:lpstr>
      <vt:lpstr>Euler’s Theorem and finite groups</vt:lpstr>
      <vt:lpstr>Euler’s Theorem and finite groups</vt:lpstr>
      <vt:lpstr>Euler’s Theorem and finite groups</vt:lpstr>
      <vt:lpstr>Primitive Roots</vt:lpstr>
      <vt:lpstr>Primitive Roots</vt:lpstr>
      <vt:lpstr>Primitive Roots</vt:lpstr>
      <vt:lpstr>Primitive Roots</vt:lpstr>
      <vt:lpstr>Challenges and issues with Primitive Roots</vt:lpstr>
      <vt:lpstr>Cyclic Groups</vt:lpstr>
      <vt:lpstr>Example: Cyclic group</vt:lpstr>
      <vt:lpstr>Discrete Logarithm….. again</vt:lpstr>
      <vt:lpstr>The idea of Discrete Logarithm</vt:lpstr>
      <vt:lpstr>Modular Logarithm Using Discrete Logs</vt:lpstr>
      <vt:lpstr>Example: Discrete logarithms</vt:lpstr>
      <vt:lpstr>PowerPoint Presentation</vt:lpstr>
      <vt:lpstr>Traditional Vs Discrete Logarithm</vt:lpstr>
      <vt:lpstr>Applications of discrete logarithms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Theory</dc:title>
  <dc:creator>Swati Mali</dc:creator>
  <cp:lastModifiedBy>Swati</cp:lastModifiedBy>
  <cp:revision>146</cp:revision>
  <dcterms:created xsi:type="dcterms:W3CDTF">2021-02-11T03:47:51Z</dcterms:created>
  <dcterms:modified xsi:type="dcterms:W3CDTF">2025-08-19T05:25:57Z</dcterms:modified>
</cp:coreProperties>
</file>